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94" r:id="rId2"/>
    <p:sldId id="321" r:id="rId3"/>
    <p:sldId id="256" r:id="rId4"/>
    <p:sldId id="259" r:id="rId5"/>
    <p:sldId id="308" r:id="rId6"/>
    <p:sldId id="295" r:id="rId7"/>
    <p:sldId id="311" r:id="rId8"/>
    <p:sldId id="297" r:id="rId9"/>
    <p:sldId id="312" r:id="rId10"/>
    <p:sldId id="313" r:id="rId11"/>
    <p:sldId id="314" r:id="rId12"/>
    <p:sldId id="261" r:id="rId13"/>
    <p:sldId id="296" r:id="rId14"/>
    <p:sldId id="265" r:id="rId15"/>
    <p:sldId id="303" r:id="rId16"/>
    <p:sldId id="315" r:id="rId17"/>
    <p:sldId id="262" r:id="rId18"/>
    <p:sldId id="305" r:id="rId19"/>
    <p:sldId id="260" r:id="rId20"/>
    <p:sldId id="302" r:id="rId21"/>
    <p:sldId id="263" r:id="rId22"/>
    <p:sldId id="304" r:id="rId23"/>
    <p:sldId id="282" r:id="rId24"/>
    <p:sldId id="283" r:id="rId25"/>
    <p:sldId id="269" r:id="rId26"/>
    <p:sldId id="272" r:id="rId27"/>
    <p:sldId id="270" r:id="rId28"/>
    <p:sldId id="271" r:id="rId29"/>
    <p:sldId id="273" r:id="rId30"/>
    <p:sldId id="274" r:id="rId31"/>
    <p:sldId id="275" r:id="rId32"/>
    <p:sldId id="276" r:id="rId33"/>
    <p:sldId id="278" r:id="rId34"/>
    <p:sldId id="316" r:id="rId35"/>
    <p:sldId id="266" r:id="rId36"/>
    <p:sldId id="268" r:id="rId37"/>
    <p:sldId id="301" r:id="rId38"/>
    <p:sldId id="300" r:id="rId39"/>
    <p:sldId id="306" r:id="rId40"/>
    <p:sldId id="317" r:id="rId41"/>
    <p:sldId id="279" r:id="rId42"/>
    <p:sldId id="285" r:id="rId43"/>
    <p:sldId id="286" r:id="rId44"/>
    <p:sldId id="287" r:id="rId45"/>
    <p:sldId id="288" r:id="rId46"/>
    <p:sldId id="289" r:id="rId47"/>
    <p:sldId id="290" r:id="rId48"/>
    <p:sldId id="291" r:id="rId49"/>
    <p:sldId id="292" r:id="rId50"/>
    <p:sldId id="293" r:id="rId51"/>
    <p:sldId id="280" r:id="rId52"/>
    <p:sldId id="318" r:id="rId53"/>
    <p:sldId id="319" r:id="rId54"/>
    <p:sldId id="320" r:id="rId5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182" autoAdjust="0"/>
  </p:normalViewPr>
  <p:slideViewPr>
    <p:cSldViewPr snapToGrid="0">
      <p:cViewPr varScale="1">
        <p:scale>
          <a:sx n="68" d="100"/>
          <a:sy n="68" d="100"/>
        </p:scale>
        <p:origin x="1234" y="5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853F42-46A8-46C6-BCF9-A754A470AD71}" type="datetimeFigureOut">
              <a:rPr lang="tr-TR" smtClean="0"/>
              <a:t>28.10.2026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D01B04-5E06-411F-9DC6-7E81A8A67412}" type="slidenum">
              <a:rPr lang="tr-TR" smtClean="0"/>
              <a:t>‹#›</a:t>
            </a:fld>
            <a:endParaRPr lang="tr-TR"/>
          </a:p>
        </p:txBody>
      </p:sp>
    </p:spTree>
    <p:extLst>
      <p:ext uri="{BB962C8B-B14F-4D97-AF65-F5344CB8AC3E}">
        <p14:creationId xmlns:p14="http://schemas.microsoft.com/office/powerpoint/2010/main" val="301585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a:t>
            </a:fld>
            <a:endParaRPr lang="tr-TR"/>
          </a:p>
        </p:txBody>
      </p:sp>
    </p:spTree>
    <p:extLst>
      <p:ext uri="{BB962C8B-B14F-4D97-AF65-F5344CB8AC3E}">
        <p14:creationId xmlns:p14="http://schemas.microsoft.com/office/powerpoint/2010/main" val="230915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a:t>
            </a:fld>
            <a:endParaRPr lang="tr-TR"/>
          </a:p>
        </p:txBody>
      </p:sp>
    </p:spTree>
    <p:extLst>
      <p:ext uri="{BB962C8B-B14F-4D97-AF65-F5344CB8AC3E}">
        <p14:creationId xmlns:p14="http://schemas.microsoft.com/office/powerpoint/2010/main" val="2167118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a:t>
            </a:fld>
            <a:endParaRPr lang="tr-TR"/>
          </a:p>
        </p:txBody>
      </p:sp>
    </p:spTree>
    <p:extLst>
      <p:ext uri="{BB962C8B-B14F-4D97-AF65-F5344CB8AC3E}">
        <p14:creationId xmlns:p14="http://schemas.microsoft.com/office/powerpoint/2010/main" val="3411266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4</a:t>
            </a:fld>
            <a:endParaRPr lang="tr-TR"/>
          </a:p>
        </p:txBody>
      </p:sp>
    </p:spTree>
    <p:extLst>
      <p:ext uri="{BB962C8B-B14F-4D97-AF65-F5344CB8AC3E}">
        <p14:creationId xmlns:p14="http://schemas.microsoft.com/office/powerpoint/2010/main" val="3983762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6</a:t>
            </a:fld>
            <a:endParaRPr lang="tr-TR"/>
          </a:p>
        </p:txBody>
      </p:sp>
    </p:spTree>
    <p:extLst>
      <p:ext uri="{BB962C8B-B14F-4D97-AF65-F5344CB8AC3E}">
        <p14:creationId xmlns:p14="http://schemas.microsoft.com/office/powerpoint/2010/main" val="650924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Kütük dal yapısı ve Sarmaşıklar</a:t>
            </a:r>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7</a:t>
            </a:fld>
            <a:endParaRPr lang="tr-TR"/>
          </a:p>
        </p:txBody>
      </p:sp>
    </p:spTree>
    <p:extLst>
      <p:ext uri="{BB962C8B-B14F-4D97-AF65-F5344CB8AC3E}">
        <p14:creationId xmlns:p14="http://schemas.microsoft.com/office/powerpoint/2010/main" val="1155861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8</a:t>
            </a:fld>
            <a:endParaRPr lang="tr-TR"/>
          </a:p>
        </p:txBody>
      </p:sp>
    </p:spTree>
    <p:extLst>
      <p:ext uri="{BB962C8B-B14F-4D97-AF65-F5344CB8AC3E}">
        <p14:creationId xmlns:p14="http://schemas.microsoft.com/office/powerpoint/2010/main" val="3302634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ltLang="tr-TR" sz="1200" dirty="0" smtClean="0"/>
          </a:p>
        </p:txBody>
      </p:sp>
      <p:sp>
        <p:nvSpPr>
          <p:cNvPr id="4" name="Slayt Numarası Yer Tutucusu 3"/>
          <p:cNvSpPr>
            <a:spLocks noGrp="1"/>
          </p:cNvSpPr>
          <p:nvPr>
            <p:ph type="sldNum" sz="quarter" idx="10"/>
          </p:nvPr>
        </p:nvSpPr>
        <p:spPr/>
        <p:txBody>
          <a:bodyPr/>
          <a:lstStyle/>
          <a:p>
            <a:fld id="{F0D01B04-5E06-411F-9DC6-7E81A8A67412}" type="slidenum">
              <a:rPr lang="tr-TR" smtClean="0"/>
              <a:t>9</a:t>
            </a:fld>
            <a:endParaRPr lang="tr-TR"/>
          </a:p>
        </p:txBody>
      </p:sp>
    </p:spTree>
    <p:extLst>
      <p:ext uri="{BB962C8B-B14F-4D97-AF65-F5344CB8AC3E}">
        <p14:creationId xmlns:p14="http://schemas.microsoft.com/office/powerpoint/2010/main" val="1458040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p:txBody>
      </p:sp>
      <p:sp>
        <p:nvSpPr>
          <p:cNvPr id="4" name="Slayt Numarası Yer Tutucusu 3"/>
          <p:cNvSpPr>
            <a:spLocks noGrp="1"/>
          </p:cNvSpPr>
          <p:nvPr>
            <p:ph type="sldNum" sz="quarter" idx="10"/>
          </p:nvPr>
        </p:nvSpPr>
        <p:spPr/>
        <p:txBody>
          <a:bodyPr/>
          <a:lstStyle/>
          <a:p>
            <a:fld id="{F0D01B04-5E06-411F-9DC6-7E81A8A67412}" type="slidenum">
              <a:rPr lang="tr-TR" smtClean="0"/>
              <a:t>10</a:t>
            </a:fld>
            <a:endParaRPr lang="tr-TR"/>
          </a:p>
        </p:txBody>
      </p:sp>
    </p:spTree>
    <p:extLst>
      <p:ext uri="{BB962C8B-B14F-4D97-AF65-F5344CB8AC3E}">
        <p14:creationId xmlns:p14="http://schemas.microsoft.com/office/powerpoint/2010/main" val="3969745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11</a:t>
            </a:fld>
            <a:endParaRPr lang="tr-TR"/>
          </a:p>
        </p:txBody>
      </p:sp>
    </p:spTree>
    <p:extLst>
      <p:ext uri="{BB962C8B-B14F-4D97-AF65-F5344CB8AC3E}">
        <p14:creationId xmlns:p14="http://schemas.microsoft.com/office/powerpoint/2010/main" val="919920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12</a:t>
            </a:fld>
            <a:endParaRPr lang="tr-TR"/>
          </a:p>
        </p:txBody>
      </p:sp>
    </p:spTree>
    <p:extLst>
      <p:ext uri="{BB962C8B-B14F-4D97-AF65-F5344CB8AC3E}">
        <p14:creationId xmlns:p14="http://schemas.microsoft.com/office/powerpoint/2010/main" val="805217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13</a:t>
            </a:fld>
            <a:endParaRPr lang="tr-TR"/>
          </a:p>
        </p:txBody>
      </p:sp>
    </p:spTree>
    <p:extLst>
      <p:ext uri="{BB962C8B-B14F-4D97-AF65-F5344CB8AC3E}">
        <p14:creationId xmlns:p14="http://schemas.microsoft.com/office/powerpoint/2010/main" val="1573585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14</a:t>
            </a:fld>
            <a:endParaRPr lang="tr-TR"/>
          </a:p>
        </p:txBody>
      </p:sp>
    </p:spTree>
    <p:extLst>
      <p:ext uri="{BB962C8B-B14F-4D97-AF65-F5344CB8AC3E}">
        <p14:creationId xmlns:p14="http://schemas.microsoft.com/office/powerpoint/2010/main" val="2531869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a:p>
            <a:r>
              <a:rPr lang="tr-TR" dirty="0" smtClean="0"/>
              <a:t>Sert yapraklı ormanların ana omurgasını oluşturan türler </a:t>
            </a:r>
          </a:p>
          <a:p>
            <a:r>
              <a:rPr lang="tr-TR" b="1" dirty="0" smtClean="0"/>
              <a:t>Pırnal Meşesi (</a:t>
            </a:r>
            <a:r>
              <a:rPr lang="tr-TR" b="1" i="1" dirty="0" smtClean="0"/>
              <a:t>Quercus </a:t>
            </a:r>
            <a:r>
              <a:rPr lang="tr-TR" b="1" i="1" dirty="0" err="1" smtClean="0"/>
              <a:t>ilex</a:t>
            </a:r>
            <a:r>
              <a:rPr lang="tr-TR" b="1" dirty="0" smtClean="0"/>
              <a:t>)</a:t>
            </a:r>
          </a:p>
          <a:p>
            <a:r>
              <a:rPr lang="tr-TR" b="1" dirty="0" smtClean="0"/>
              <a:t>Kermes Meşesi (</a:t>
            </a:r>
            <a:r>
              <a:rPr lang="tr-TR" b="1" i="1" dirty="0" smtClean="0"/>
              <a:t>Quercus </a:t>
            </a:r>
            <a:r>
              <a:rPr lang="tr-TR" b="1" i="1" dirty="0" err="1" smtClean="0"/>
              <a:t>coccifera</a:t>
            </a:r>
            <a:r>
              <a:rPr lang="tr-TR" b="1" dirty="0" smtClean="0"/>
              <a:t>),</a:t>
            </a:r>
            <a:r>
              <a:rPr lang="tr-TR" b="1" baseline="0" dirty="0" smtClean="0"/>
              <a:t> </a:t>
            </a:r>
          </a:p>
          <a:p>
            <a:r>
              <a:rPr lang="tr-TR" b="1" dirty="0" smtClean="0"/>
              <a:t>Yabani Zeytin / Delice (</a:t>
            </a:r>
            <a:r>
              <a:rPr lang="tr-TR" b="1" i="1" dirty="0" err="1" smtClean="0"/>
              <a:t>Olea</a:t>
            </a:r>
            <a:r>
              <a:rPr lang="tr-TR" b="1" i="1" dirty="0" smtClean="0"/>
              <a:t> </a:t>
            </a:r>
            <a:r>
              <a:rPr lang="tr-TR" b="1" i="1" dirty="0" err="1" smtClean="0"/>
              <a:t>europaea</a:t>
            </a:r>
            <a:r>
              <a:rPr lang="tr-TR" b="1" dirty="0" smtClean="0"/>
              <a:t> var. </a:t>
            </a:r>
            <a:r>
              <a:rPr lang="tr-TR" b="1" i="1" dirty="0" err="1" smtClean="0"/>
              <a:t>Sylvestris</a:t>
            </a:r>
            <a:endParaRPr lang="tr-TR" b="1" i="1" dirty="0" smtClean="0"/>
          </a:p>
          <a:p>
            <a:r>
              <a:rPr lang="tr-TR" b="1" dirty="0" smtClean="0"/>
              <a:t>Sandal Ağacı (</a:t>
            </a:r>
            <a:r>
              <a:rPr lang="tr-TR" b="1" i="1" dirty="0" err="1" smtClean="0"/>
              <a:t>Arbutus</a:t>
            </a:r>
            <a:r>
              <a:rPr lang="tr-TR" b="1" i="1" dirty="0" smtClean="0"/>
              <a:t> </a:t>
            </a:r>
            <a:r>
              <a:rPr lang="tr-TR" b="1" i="1" dirty="0" err="1" smtClean="0"/>
              <a:t>andrachne</a:t>
            </a:r>
            <a:r>
              <a:rPr lang="tr-TR" b="1" dirty="0" smtClean="0"/>
              <a:t>) &amp; Kocayemiş (</a:t>
            </a:r>
            <a:r>
              <a:rPr lang="tr-TR" b="1" i="1" dirty="0" err="1" smtClean="0"/>
              <a:t>Arbutus</a:t>
            </a:r>
            <a:r>
              <a:rPr lang="tr-TR" b="1" i="1" dirty="0" smtClean="0"/>
              <a:t> </a:t>
            </a:r>
            <a:r>
              <a:rPr lang="tr-TR" b="1" i="1" dirty="0" err="1" smtClean="0"/>
              <a:t>unedo</a:t>
            </a:r>
            <a:endParaRPr lang="tr-TR" dirty="0" smtClean="0"/>
          </a:p>
          <a:p>
            <a:r>
              <a:rPr lang="tr-TR" b="1" dirty="0" smtClean="0"/>
              <a:t>Keçiboynuzu / Harnup (</a:t>
            </a:r>
            <a:r>
              <a:rPr lang="tr-TR" b="1" i="1" dirty="0" err="1" smtClean="0"/>
              <a:t>Ceratonia</a:t>
            </a:r>
            <a:r>
              <a:rPr lang="tr-TR" b="1" i="1" dirty="0" smtClean="0"/>
              <a:t> </a:t>
            </a:r>
            <a:r>
              <a:rPr lang="tr-TR" b="1" i="1" dirty="0" err="1" smtClean="0"/>
              <a:t>siliqua</a:t>
            </a:r>
            <a:r>
              <a:rPr lang="tr-TR" b="1" dirty="0" smtClean="0"/>
              <a:t>):</a:t>
            </a:r>
            <a:endParaRPr lang="tr-TR" dirty="0" smtClean="0"/>
          </a:p>
          <a:p>
            <a:r>
              <a:rPr lang="tr-TR" b="1" dirty="0" smtClean="0"/>
              <a:t>Defne (</a:t>
            </a:r>
            <a:r>
              <a:rPr lang="tr-TR" b="1" i="1" dirty="0" err="1" smtClean="0"/>
              <a:t>Laurus</a:t>
            </a:r>
            <a:r>
              <a:rPr lang="tr-TR" b="1" i="1" dirty="0" smtClean="0"/>
              <a:t> </a:t>
            </a:r>
            <a:r>
              <a:rPr lang="tr-TR" b="1" i="1" dirty="0" err="1" smtClean="0"/>
              <a:t>nobilis</a:t>
            </a:r>
            <a:r>
              <a:rPr lang="tr-TR" b="1" dirty="0" smtClean="0"/>
              <a:t>) &amp; Akçakesme (</a:t>
            </a:r>
            <a:r>
              <a:rPr lang="tr-TR" b="1" i="1" dirty="0" err="1" smtClean="0"/>
              <a:t>Phillyrea</a:t>
            </a:r>
            <a:r>
              <a:rPr lang="tr-TR" b="1" i="1" dirty="0" smtClean="0"/>
              <a:t> </a:t>
            </a:r>
            <a:r>
              <a:rPr lang="tr-TR" b="1" i="1" dirty="0" err="1" smtClean="0"/>
              <a:t>latifolia</a:t>
            </a:r>
            <a:r>
              <a:rPr lang="tr-TR" b="1" dirty="0" smtClean="0"/>
              <a:t>)</a:t>
            </a:r>
          </a:p>
          <a:p>
            <a:r>
              <a:rPr lang="tr-TR" b="1" dirty="0" smtClean="0"/>
              <a:t>Kızılçam (</a:t>
            </a:r>
            <a:r>
              <a:rPr lang="tr-TR" b="1" i="1" dirty="0" err="1" smtClean="0"/>
              <a:t>Pinus</a:t>
            </a:r>
            <a:r>
              <a:rPr lang="tr-TR" b="1" i="1" dirty="0" smtClean="0"/>
              <a:t> </a:t>
            </a:r>
            <a:r>
              <a:rPr lang="tr-TR" b="1" i="1" dirty="0" err="1" smtClean="0"/>
              <a:t>brutia</a:t>
            </a:r>
            <a:r>
              <a:rPr lang="tr-TR" b="1" dirty="0" smtClean="0"/>
              <a:t>), Fıstık Çamı</a:t>
            </a:r>
            <a:r>
              <a:rPr lang="tr-TR" b="1" baseline="0" dirty="0" smtClean="0"/>
              <a:t> </a:t>
            </a:r>
            <a:r>
              <a:rPr lang="tr-TR" dirty="0" smtClean="0"/>
              <a:t> ve </a:t>
            </a:r>
            <a:r>
              <a:rPr lang="tr-TR" b="1" dirty="0" smtClean="0"/>
              <a:t>Akdeniz Servisi (</a:t>
            </a:r>
            <a:r>
              <a:rPr lang="tr-TR" b="1" i="1" dirty="0" err="1" smtClean="0"/>
              <a:t>Cupressus</a:t>
            </a:r>
            <a:r>
              <a:rPr lang="tr-TR" b="1" i="1" dirty="0" smtClean="0"/>
              <a:t> </a:t>
            </a:r>
            <a:r>
              <a:rPr lang="tr-TR" b="1" i="1" dirty="0" err="1" smtClean="0"/>
              <a:t>sempervirens</a:t>
            </a:r>
            <a:r>
              <a:rPr lang="tr-TR" b="1" dirty="0" smtClean="0"/>
              <a:t>)</a:t>
            </a:r>
            <a:endParaRPr lang="tr-T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tr-T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Türkiye'de ağırlıklı olarak Akdeniz, Ege ve Marmara kıyı kuşaklarında yayılış gösteren bu ormanlar, iklim değişikliğine karşı direnç ve yangın ekolojisi açısından son derece kritik bir yere sahiptir.</a:t>
            </a:r>
          </a:p>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15</a:t>
            </a:fld>
            <a:endParaRPr lang="tr-TR"/>
          </a:p>
        </p:txBody>
      </p:sp>
    </p:spTree>
    <p:extLst>
      <p:ext uri="{BB962C8B-B14F-4D97-AF65-F5344CB8AC3E}">
        <p14:creationId xmlns:p14="http://schemas.microsoft.com/office/powerpoint/2010/main" val="2033420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16</a:t>
            </a:fld>
            <a:endParaRPr lang="tr-TR"/>
          </a:p>
        </p:txBody>
      </p:sp>
    </p:spTree>
    <p:extLst>
      <p:ext uri="{BB962C8B-B14F-4D97-AF65-F5344CB8AC3E}">
        <p14:creationId xmlns:p14="http://schemas.microsoft.com/office/powerpoint/2010/main" val="466093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17</a:t>
            </a:fld>
            <a:endParaRPr lang="tr-TR"/>
          </a:p>
        </p:txBody>
      </p:sp>
    </p:spTree>
    <p:extLst>
      <p:ext uri="{BB962C8B-B14F-4D97-AF65-F5344CB8AC3E}">
        <p14:creationId xmlns:p14="http://schemas.microsoft.com/office/powerpoint/2010/main" val="2802215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Ormanları oluşturan karakteristik türler</a:t>
            </a:r>
            <a:r>
              <a:rPr lang="tr-TR" baseline="0" dirty="0" smtClean="0"/>
              <a:t> </a:t>
            </a:r>
            <a:r>
              <a:rPr lang="tr-TR" dirty="0" smtClean="0"/>
              <a:t>Kayın,</a:t>
            </a:r>
            <a:r>
              <a:rPr lang="tr-TR" baseline="0" dirty="0" smtClean="0"/>
              <a:t> Meşe, Gürgen, Kestane, Ihlamur, Dişbudak gibi  kışın yaprağını döken ağaçladır.</a:t>
            </a:r>
          </a:p>
          <a:p>
            <a:r>
              <a:rPr lang="tr-TR" dirty="0" smtClean="0"/>
              <a:t>Kayın, meşe, akçaağaç, ceviz, kestane ve dişbudak gibi türlerin odunları; yoğunlukları, esneklikleri ve estetik dokuları nedeniyle mobilya, parke, ahşap kaplama, müzik aletleri ve iç mimari sektöründe en yüksek ticari değere sahip hammaddelerdir.</a:t>
            </a:r>
          </a:p>
          <a:p>
            <a:r>
              <a:rPr lang="tr-TR" dirty="0" smtClean="0"/>
              <a:t>Sonbaharda klorofilin bozulmasıyla ortaya çıkan sarı, turuncu ve kırmızı yaprak renklenmeleri, dünya çapında milyarlarca dolarlık ekoturizm hacmi yaratır.</a:t>
            </a:r>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18</a:t>
            </a:fld>
            <a:endParaRPr lang="tr-TR"/>
          </a:p>
        </p:txBody>
      </p:sp>
    </p:spTree>
    <p:extLst>
      <p:ext uri="{BB962C8B-B14F-4D97-AF65-F5344CB8AC3E}">
        <p14:creationId xmlns:p14="http://schemas.microsoft.com/office/powerpoint/2010/main" val="2389346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Kuzey </a:t>
            </a:r>
            <a:r>
              <a:rPr lang="tr-TR" dirty="0" err="1" smtClean="0"/>
              <a:t>Yarımküre'nin</a:t>
            </a:r>
            <a:r>
              <a:rPr lang="tr-TR" dirty="0" smtClean="0"/>
              <a:t> </a:t>
            </a:r>
            <a:r>
              <a:rPr lang="tr-TR" b="1" dirty="0" smtClean="0"/>
              <a:t>ibreli (iğne yapraklı / kozalaklı) ormanları</a:t>
            </a:r>
            <a:r>
              <a:rPr lang="tr-TR" dirty="0" smtClean="0"/>
              <a:t>, dondurucu kış soğuklarına, kısa büyüme mevsimlerine ve besince fakir topraklara uyum sağlamış, karasal biyomlar arasında en geniş alanı kaplayan ekosistemlerdir.</a:t>
            </a:r>
          </a:p>
          <a:p>
            <a:r>
              <a:rPr lang="tr-TR" b="1" dirty="0" err="1" smtClean="0"/>
              <a:t>Boreal</a:t>
            </a:r>
            <a:r>
              <a:rPr lang="tr-TR" b="1" dirty="0" smtClean="0"/>
              <a:t> Ormanlar (Tayga Kuşağı):</a:t>
            </a:r>
            <a:r>
              <a:rPr lang="tr-TR" dirty="0" smtClean="0"/>
              <a:t> 50° ile 70° Kuzey enlemleri arasında, Avrasya ve Kuzey Amerika'yı devasa bir kuşak şeklinde çevreler. İsveç, Norveç, Finlandiya, Rusya (Sibirya), Kanada ve Alaska bu </a:t>
            </a:r>
            <a:r>
              <a:rPr lang="tr-TR" dirty="0" err="1" smtClean="0"/>
              <a:t>biyomun</a:t>
            </a:r>
            <a:r>
              <a:rPr lang="tr-TR" dirty="0" smtClean="0"/>
              <a:t> ana vatanıdır. Karasal biyomlar arasında </a:t>
            </a:r>
            <a:r>
              <a:rPr lang="tr-TR" b="1" dirty="0" smtClean="0"/>
              <a:t>dünyanın en geniş bitki örtüsü kuşağıdır</a:t>
            </a:r>
            <a:r>
              <a:rPr lang="tr-TR" dirty="0" smtClean="0"/>
              <a:t>.</a:t>
            </a:r>
          </a:p>
          <a:p>
            <a:endParaRPr lang="tr-TR" dirty="0" smtClean="0"/>
          </a:p>
          <a:p>
            <a:r>
              <a:rPr lang="tr-TR" dirty="0" smtClean="0"/>
              <a:t>Dünyanın en devasa ağaçlarına ev sahipliği yapan ılıman ormanları</a:t>
            </a:r>
            <a:r>
              <a:rPr lang="tr-TR" baseline="0" dirty="0" smtClean="0"/>
              <a:t> </a:t>
            </a:r>
            <a:r>
              <a:rPr lang="tr-TR" dirty="0" smtClean="0"/>
              <a:t>(Sekoya, Douglas Göknarı, </a:t>
            </a:r>
            <a:r>
              <a:rPr lang="tr-TR" dirty="0" err="1" smtClean="0"/>
              <a:t>Sitka</a:t>
            </a:r>
            <a:r>
              <a:rPr lang="tr-TR" dirty="0" smtClean="0"/>
              <a:t> Ladini)</a:t>
            </a:r>
          </a:p>
          <a:p>
            <a:endParaRPr lang="tr-TR" dirty="0" smtClean="0"/>
          </a:p>
          <a:p>
            <a:r>
              <a:rPr lang="tr-TR" dirty="0" smtClean="0"/>
              <a:t>Alpler, Karpatlar, Ural Dağları ve Kafkaslar.</a:t>
            </a:r>
          </a:p>
          <a:p>
            <a:endParaRPr lang="tr-TR" dirty="0" smtClean="0"/>
          </a:p>
          <a:p>
            <a:r>
              <a:rPr lang="tr-TR" dirty="0" smtClean="0"/>
              <a:t>Doğu ve Batı Karadeniz'in yüksek kesimleri (Ladin, Göknar, Sarıçam), Toros Dağları (Sedir, Karaçam) ve Batı Anadolu (Kızılçam, Fıstıkçamı)</a:t>
            </a:r>
          </a:p>
          <a:p>
            <a:r>
              <a:rPr lang="tr-TR" dirty="0" smtClean="0"/>
              <a:t>Yüzey alanı daraltılmış iğne yapraklar, buharlaşmayı önleyen kalın bir </a:t>
            </a:r>
            <a:r>
              <a:rPr lang="tr-TR" dirty="0" err="1" smtClean="0"/>
              <a:t>stoma</a:t>
            </a:r>
            <a:r>
              <a:rPr lang="tr-TR" dirty="0" smtClean="0"/>
              <a:t> ve balmumu tabakası ile kaplıdır. Bu yapı kışın donan topraktan su alınamadığı dönemde (fizyolojik kuraklık) su kaybını engeller.</a:t>
            </a:r>
          </a:p>
          <a:p>
            <a:r>
              <a:rPr lang="tr-TR" dirty="0" smtClean="0"/>
              <a:t>Ağaçların aşağıya doğru genişleyen piramidal (konik) yapısı, ağır kütleli kar birikintilerinin dalları kırmadan kayıp düşmesini sağlar</a:t>
            </a:r>
          </a:p>
          <a:p>
            <a:r>
              <a:rPr lang="tr-TR" dirty="0" smtClean="0"/>
              <a:t>Melez (</a:t>
            </a:r>
            <a:r>
              <a:rPr lang="tr-TR" i="1" dirty="0" err="1" smtClean="0"/>
              <a:t>Larix</a:t>
            </a:r>
            <a:r>
              <a:rPr lang="tr-TR" dirty="0" smtClean="0"/>
              <a:t>) hariç çoğu ibreli tür kışın yaprak dökmez. Böylece ilkbaharda sıcaklık çimlenme seviyesine ulaştığı ilk anda yaprak üretmekle zaman kaybetmeden derhal fotosenteze başlar.</a:t>
            </a:r>
          </a:p>
          <a:p>
            <a:r>
              <a:rPr lang="tr-TR" dirty="0" smtClean="0"/>
              <a:t>Gövde ve yapraklardaki reçine tüpleri, aşırı soğuklarda hücre dokularının donmasını engeller ve zararlı böceklere karşı kimyasal bir kalkan oluşturur.</a:t>
            </a:r>
          </a:p>
          <a:p>
            <a:endParaRPr lang="tr-TR" dirty="0" smtClean="0"/>
          </a:p>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19</a:t>
            </a:fld>
            <a:endParaRPr lang="tr-TR"/>
          </a:p>
        </p:txBody>
      </p:sp>
    </p:spTree>
    <p:extLst>
      <p:ext uri="{BB962C8B-B14F-4D97-AF65-F5344CB8AC3E}">
        <p14:creationId xmlns:p14="http://schemas.microsoft.com/office/powerpoint/2010/main" val="767164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Ladin, Göknar,</a:t>
            </a:r>
            <a:r>
              <a:rPr lang="tr-TR" baseline="0" dirty="0" smtClean="0"/>
              <a:t> Çam türleri, Sedir ve Melez  bu orman alanlarında görülen baskın türlerdir.</a:t>
            </a:r>
          </a:p>
          <a:p>
            <a:r>
              <a:rPr lang="tr-TR" dirty="0" err="1" smtClean="0"/>
              <a:t>Boreal</a:t>
            </a:r>
            <a:r>
              <a:rPr lang="tr-TR" dirty="0" smtClean="0"/>
              <a:t> ormanlar, özellikle orman altındaki dona maruz kalmış topraklar (</a:t>
            </a:r>
            <a:r>
              <a:rPr lang="tr-TR" i="1" dirty="0" err="1" smtClean="0"/>
              <a:t>permafrost</a:t>
            </a:r>
            <a:r>
              <a:rPr lang="tr-TR" dirty="0" smtClean="0"/>
              <a:t>) ve turbalıklar ile birlikte </a:t>
            </a:r>
            <a:r>
              <a:rPr lang="tr-TR" b="1" dirty="0" smtClean="0"/>
              <a:t>dünyadaki karasal karbonun yaklaşık %20'sinden fazlasını</a:t>
            </a:r>
            <a:r>
              <a:rPr lang="tr-TR" dirty="0" smtClean="0"/>
              <a:t> depolar.</a:t>
            </a:r>
          </a:p>
          <a:p>
            <a:r>
              <a:rPr lang="tr-TR" dirty="0" smtClean="0"/>
              <a:t>Boz ayı, kurt, vaşak, sığın (</a:t>
            </a:r>
            <a:r>
              <a:rPr lang="tr-TR" dirty="0" err="1" smtClean="0"/>
              <a:t>Alces</a:t>
            </a:r>
            <a:r>
              <a:rPr lang="tr-TR" dirty="0" smtClean="0"/>
              <a:t> </a:t>
            </a:r>
            <a:r>
              <a:rPr lang="tr-TR" dirty="0" err="1" smtClean="0"/>
              <a:t>alces</a:t>
            </a:r>
            <a:r>
              <a:rPr lang="tr-TR" dirty="0" smtClean="0"/>
              <a:t>), ren geyiği ve </a:t>
            </a:r>
            <a:r>
              <a:rPr lang="tr-TR" dirty="0" err="1" smtClean="0"/>
              <a:t>boreal</a:t>
            </a:r>
            <a:r>
              <a:rPr lang="tr-TR" dirty="0" smtClean="0"/>
              <a:t> baykuş türleri için kesintisiz bir küresel sığınaktır.</a:t>
            </a:r>
          </a:p>
          <a:p>
            <a:r>
              <a:rPr lang="tr-TR" dirty="0" smtClean="0"/>
              <a:t>Dünya ahşap inşaat, marangozluk ve selüloz-kağıt endüstrisinin ana ham maddesidir.</a:t>
            </a:r>
          </a:p>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20</a:t>
            </a:fld>
            <a:endParaRPr lang="tr-TR"/>
          </a:p>
        </p:txBody>
      </p:sp>
    </p:spTree>
    <p:extLst>
      <p:ext uri="{BB962C8B-B14F-4D97-AF65-F5344CB8AC3E}">
        <p14:creationId xmlns:p14="http://schemas.microsoft.com/office/powerpoint/2010/main" val="2284458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p:txBody>
      </p:sp>
      <p:sp>
        <p:nvSpPr>
          <p:cNvPr id="4" name="Slayt Numarası Yer Tutucusu 3"/>
          <p:cNvSpPr>
            <a:spLocks noGrp="1"/>
          </p:cNvSpPr>
          <p:nvPr>
            <p:ph type="sldNum" sz="quarter" idx="10"/>
          </p:nvPr>
        </p:nvSpPr>
        <p:spPr/>
        <p:txBody>
          <a:bodyPr/>
          <a:lstStyle/>
          <a:p>
            <a:fld id="{F0D01B04-5E06-411F-9DC6-7E81A8A67412}" type="slidenum">
              <a:rPr lang="tr-TR" smtClean="0"/>
              <a:t>21</a:t>
            </a:fld>
            <a:endParaRPr lang="tr-TR"/>
          </a:p>
        </p:txBody>
      </p:sp>
    </p:spTree>
    <p:extLst>
      <p:ext uri="{BB962C8B-B14F-4D97-AF65-F5344CB8AC3E}">
        <p14:creationId xmlns:p14="http://schemas.microsoft.com/office/powerpoint/2010/main" val="3622784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22</a:t>
            </a:fld>
            <a:endParaRPr lang="tr-TR"/>
          </a:p>
        </p:txBody>
      </p:sp>
    </p:spTree>
    <p:extLst>
      <p:ext uri="{BB962C8B-B14F-4D97-AF65-F5344CB8AC3E}">
        <p14:creationId xmlns:p14="http://schemas.microsoft.com/office/powerpoint/2010/main" val="1689145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effectLst/>
            </a:endParaRPr>
          </a:p>
        </p:txBody>
      </p:sp>
      <p:sp>
        <p:nvSpPr>
          <p:cNvPr id="4" name="Slayt Numarası Yer Tutucusu 3"/>
          <p:cNvSpPr>
            <a:spLocks noGrp="1"/>
          </p:cNvSpPr>
          <p:nvPr>
            <p:ph type="sldNum" sz="quarter" idx="10"/>
          </p:nvPr>
        </p:nvSpPr>
        <p:spPr/>
        <p:txBody>
          <a:bodyPr/>
          <a:lstStyle/>
          <a:p>
            <a:fld id="{F0D01B04-5E06-411F-9DC6-7E81A8A67412}" type="slidenum">
              <a:rPr lang="tr-TR" smtClean="0"/>
              <a:t>23</a:t>
            </a:fld>
            <a:endParaRPr lang="tr-TR"/>
          </a:p>
        </p:txBody>
      </p:sp>
    </p:spTree>
    <p:extLst>
      <p:ext uri="{BB962C8B-B14F-4D97-AF65-F5344CB8AC3E}">
        <p14:creationId xmlns:p14="http://schemas.microsoft.com/office/powerpoint/2010/main" val="4113238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24</a:t>
            </a:fld>
            <a:endParaRPr lang="tr-TR"/>
          </a:p>
        </p:txBody>
      </p:sp>
    </p:spTree>
    <p:extLst>
      <p:ext uri="{BB962C8B-B14F-4D97-AF65-F5344CB8AC3E}">
        <p14:creationId xmlns:p14="http://schemas.microsoft.com/office/powerpoint/2010/main" val="1946040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25</a:t>
            </a:fld>
            <a:endParaRPr lang="tr-TR"/>
          </a:p>
        </p:txBody>
      </p:sp>
    </p:spTree>
    <p:extLst>
      <p:ext uri="{BB962C8B-B14F-4D97-AF65-F5344CB8AC3E}">
        <p14:creationId xmlns:p14="http://schemas.microsoft.com/office/powerpoint/2010/main" val="1682397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26</a:t>
            </a:fld>
            <a:endParaRPr lang="tr-TR"/>
          </a:p>
        </p:txBody>
      </p:sp>
    </p:spTree>
    <p:extLst>
      <p:ext uri="{BB962C8B-B14F-4D97-AF65-F5344CB8AC3E}">
        <p14:creationId xmlns:p14="http://schemas.microsoft.com/office/powerpoint/2010/main" val="38183430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27</a:t>
            </a:fld>
            <a:endParaRPr lang="tr-TR"/>
          </a:p>
        </p:txBody>
      </p:sp>
    </p:spTree>
    <p:extLst>
      <p:ext uri="{BB962C8B-B14F-4D97-AF65-F5344CB8AC3E}">
        <p14:creationId xmlns:p14="http://schemas.microsoft.com/office/powerpoint/2010/main" val="362539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28</a:t>
            </a:fld>
            <a:endParaRPr lang="tr-TR"/>
          </a:p>
        </p:txBody>
      </p:sp>
    </p:spTree>
    <p:extLst>
      <p:ext uri="{BB962C8B-B14F-4D97-AF65-F5344CB8AC3E}">
        <p14:creationId xmlns:p14="http://schemas.microsoft.com/office/powerpoint/2010/main" val="3556384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29</a:t>
            </a:fld>
            <a:endParaRPr lang="tr-TR"/>
          </a:p>
        </p:txBody>
      </p:sp>
    </p:spTree>
    <p:extLst>
      <p:ext uri="{BB962C8B-B14F-4D97-AF65-F5344CB8AC3E}">
        <p14:creationId xmlns:p14="http://schemas.microsoft.com/office/powerpoint/2010/main" val="4015782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30</a:t>
            </a:fld>
            <a:endParaRPr lang="tr-TR"/>
          </a:p>
        </p:txBody>
      </p:sp>
    </p:spTree>
    <p:extLst>
      <p:ext uri="{BB962C8B-B14F-4D97-AF65-F5344CB8AC3E}">
        <p14:creationId xmlns:p14="http://schemas.microsoft.com/office/powerpoint/2010/main" val="40180291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31</a:t>
            </a:fld>
            <a:endParaRPr lang="tr-TR"/>
          </a:p>
        </p:txBody>
      </p:sp>
    </p:spTree>
    <p:extLst>
      <p:ext uri="{BB962C8B-B14F-4D97-AF65-F5344CB8AC3E}">
        <p14:creationId xmlns:p14="http://schemas.microsoft.com/office/powerpoint/2010/main" val="11180822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32</a:t>
            </a:fld>
            <a:endParaRPr lang="tr-TR"/>
          </a:p>
        </p:txBody>
      </p:sp>
    </p:spTree>
    <p:extLst>
      <p:ext uri="{BB962C8B-B14F-4D97-AF65-F5344CB8AC3E}">
        <p14:creationId xmlns:p14="http://schemas.microsoft.com/office/powerpoint/2010/main" val="16297593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33</a:t>
            </a:fld>
            <a:endParaRPr lang="tr-TR"/>
          </a:p>
        </p:txBody>
      </p:sp>
    </p:spTree>
    <p:extLst>
      <p:ext uri="{BB962C8B-B14F-4D97-AF65-F5344CB8AC3E}">
        <p14:creationId xmlns:p14="http://schemas.microsoft.com/office/powerpoint/2010/main" val="11636205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p:txBody>
      </p:sp>
      <p:sp>
        <p:nvSpPr>
          <p:cNvPr id="4" name="Slayt Numarası Yer Tutucusu 3"/>
          <p:cNvSpPr>
            <a:spLocks noGrp="1"/>
          </p:cNvSpPr>
          <p:nvPr>
            <p:ph type="sldNum" sz="quarter" idx="10"/>
          </p:nvPr>
        </p:nvSpPr>
        <p:spPr/>
        <p:txBody>
          <a:bodyPr/>
          <a:lstStyle/>
          <a:p>
            <a:fld id="{F0D01B04-5E06-411F-9DC6-7E81A8A67412}" type="slidenum">
              <a:rPr lang="tr-TR" smtClean="0"/>
              <a:t>34</a:t>
            </a:fld>
            <a:endParaRPr lang="tr-TR"/>
          </a:p>
        </p:txBody>
      </p:sp>
    </p:spTree>
    <p:extLst>
      <p:ext uri="{BB962C8B-B14F-4D97-AF65-F5344CB8AC3E}">
        <p14:creationId xmlns:p14="http://schemas.microsoft.com/office/powerpoint/2010/main" val="12863109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Öncelikle, uzayan yaz kuraklıkları ve rekor sıcaklıklar yangın sezonlarını genişletmekle kalmıyor; orman altı örtüsünü adeta bir barut fıçısına çevirerek kontrol edilmesi imkânsız mega yangınları tetikliyor. Son yıllarda ülkemiz</a:t>
            </a:r>
            <a:r>
              <a:rPr lang="tr-TR" baseline="0" dirty="0" smtClean="0"/>
              <a:t> balta olmak üzere bütün dünyada mega yangınların arttığını görüyoruz.</a:t>
            </a:r>
            <a:endParaRPr lang="tr-T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tr-TR" dirty="0" smtClean="0"/>
          </a:p>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35</a:t>
            </a:fld>
            <a:endParaRPr lang="tr-TR"/>
          </a:p>
        </p:txBody>
      </p:sp>
    </p:spTree>
    <p:extLst>
      <p:ext uri="{BB962C8B-B14F-4D97-AF65-F5344CB8AC3E}">
        <p14:creationId xmlns:p14="http://schemas.microsoft.com/office/powerpoint/2010/main" val="3892818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Türkiye’de son yıllarda görülen orman yangınları</a:t>
            </a:r>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36</a:t>
            </a:fld>
            <a:endParaRPr lang="tr-TR"/>
          </a:p>
        </p:txBody>
      </p:sp>
    </p:spTree>
    <p:extLst>
      <p:ext uri="{BB962C8B-B14F-4D97-AF65-F5344CB8AC3E}">
        <p14:creationId xmlns:p14="http://schemas.microsoft.com/office/powerpoint/2010/main" val="38340144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Brezilyada</a:t>
            </a:r>
            <a:r>
              <a:rPr lang="tr-TR" baseline="0" dirty="0" smtClean="0"/>
              <a:t> ve görülen yangınlar </a:t>
            </a:r>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37</a:t>
            </a:fld>
            <a:endParaRPr lang="tr-TR"/>
          </a:p>
        </p:txBody>
      </p:sp>
    </p:spTree>
    <p:extLst>
      <p:ext uri="{BB962C8B-B14F-4D97-AF65-F5344CB8AC3E}">
        <p14:creationId xmlns:p14="http://schemas.microsoft.com/office/powerpoint/2010/main" val="28890333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İkinci olarak ılıman geçen kışlar nedeniyle doğal dengede tutulması gereken böcek popülasyonları kırılmıyor. Aynı anda su stresi çeken ağaçlar kendilerini koruyacak yeterli reçineyi üretemeyince de, kabuk</a:t>
            </a:r>
            <a:r>
              <a:rPr lang="tr-TR" baseline="0" dirty="0" smtClean="0"/>
              <a:t> </a:t>
            </a:r>
            <a:r>
              <a:rPr lang="tr-TR" dirty="0" smtClean="0"/>
              <a:t>böcekleri</a:t>
            </a:r>
            <a:r>
              <a:rPr lang="tr-TR" baseline="0" dirty="0" smtClean="0"/>
              <a:t> kısa sürelerde </a:t>
            </a:r>
            <a:r>
              <a:rPr lang="tr-TR" dirty="0" smtClean="0"/>
              <a:t>onlarca hektarlık alanı kurutan devasa salgınlara dönüşüyor.</a:t>
            </a:r>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38</a:t>
            </a:fld>
            <a:endParaRPr lang="tr-TR"/>
          </a:p>
        </p:txBody>
      </p:sp>
    </p:spTree>
    <p:extLst>
      <p:ext uri="{BB962C8B-B14F-4D97-AF65-F5344CB8AC3E}">
        <p14:creationId xmlns:p14="http://schemas.microsoft.com/office/powerpoint/2010/main" val="3999405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39</a:t>
            </a:fld>
            <a:endParaRPr lang="tr-TR"/>
          </a:p>
        </p:txBody>
      </p:sp>
    </p:spTree>
    <p:extLst>
      <p:ext uri="{BB962C8B-B14F-4D97-AF65-F5344CB8AC3E}">
        <p14:creationId xmlns:p14="http://schemas.microsoft.com/office/powerpoint/2010/main" val="37570604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40</a:t>
            </a:fld>
            <a:endParaRPr lang="tr-TR"/>
          </a:p>
        </p:txBody>
      </p:sp>
    </p:spTree>
    <p:extLst>
      <p:ext uri="{BB962C8B-B14F-4D97-AF65-F5344CB8AC3E}">
        <p14:creationId xmlns:p14="http://schemas.microsoft.com/office/powerpoint/2010/main" val="7315122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41</a:t>
            </a:fld>
            <a:endParaRPr lang="tr-TR"/>
          </a:p>
        </p:txBody>
      </p:sp>
    </p:spTree>
    <p:extLst>
      <p:ext uri="{BB962C8B-B14F-4D97-AF65-F5344CB8AC3E}">
        <p14:creationId xmlns:p14="http://schemas.microsoft.com/office/powerpoint/2010/main" val="14561339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42</a:t>
            </a:fld>
            <a:endParaRPr lang="tr-TR"/>
          </a:p>
        </p:txBody>
      </p:sp>
    </p:spTree>
    <p:extLst>
      <p:ext uri="{BB962C8B-B14F-4D97-AF65-F5344CB8AC3E}">
        <p14:creationId xmlns:p14="http://schemas.microsoft.com/office/powerpoint/2010/main" val="25922049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51</a:t>
            </a:fld>
            <a:endParaRPr lang="tr-TR"/>
          </a:p>
        </p:txBody>
      </p:sp>
    </p:spTree>
    <p:extLst>
      <p:ext uri="{BB962C8B-B14F-4D97-AF65-F5344CB8AC3E}">
        <p14:creationId xmlns:p14="http://schemas.microsoft.com/office/powerpoint/2010/main" val="18250310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52</a:t>
            </a:fld>
            <a:endParaRPr lang="tr-TR"/>
          </a:p>
        </p:txBody>
      </p:sp>
    </p:spTree>
    <p:extLst>
      <p:ext uri="{BB962C8B-B14F-4D97-AF65-F5344CB8AC3E}">
        <p14:creationId xmlns:p14="http://schemas.microsoft.com/office/powerpoint/2010/main" val="38282637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0D01B04-5E06-411F-9DC6-7E81A8A67412}" type="slidenum">
              <a:rPr lang="tr-TR" smtClean="0"/>
              <a:t>54</a:t>
            </a:fld>
            <a:endParaRPr lang="tr-TR"/>
          </a:p>
        </p:txBody>
      </p:sp>
    </p:spTree>
    <p:extLst>
      <p:ext uri="{BB962C8B-B14F-4D97-AF65-F5344CB8AC3E}">
        <p14:creationId xmlns:p14="http://schemas.microsoft.com/office/powerpoint/2010/main" val="3172509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696B40C1-504D-43CD-8A74-BE9F0A2F554A}" type="datetimeFigureOut">
              <a:rPr lang="tr-TR" smtClean="0"/>
              <a:t>28.10.2026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152877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96B40C1-504D-43CD-8A74-BE9F0A2F554A}" type="datetimeFigureOut">
              <a:rPr lang="tr-TR" smtClean="0"/>
              <a:t>28.10.2026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256394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696B40C1-504D-43CD-8A74-BE9F0A2F554A}" type="datetimeFigureOut">
              <a:rPr lang="tr-TR" smtClean="0"/>
              <a:t>28.10.2026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2447449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96B40C1-504D-43CD-8A74-BE9F0A2F554A}" type="datetimeFigureOut">
              <a:rPr lang="tr-TR" smtClean="0"/>
              <a:t>28.10.2026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2191670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96B40C1-504D-43CD-8A74-BE9F0A2F554A}" type="datetimeFigureOut">
              <a:rPr lang="tr-TR" smtClean="0"/>
              <a:t>28.10.2026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3359936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96B40C1-504D-43CD-8A74-BE9F0A2F554A}" type="datetimeFigureOut">
              <a:rPr lang="tr-TR" smtClean="0"/>
              <a:t>28.10.2026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4201449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96B40C1-504D-43CD-8A74-BE9F0A2F554A}" type="datetimeFigureOut">
              <a:rPr lang="tr-TR" smtClean="0"/>
              <a:t>28.10.2026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3725577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96B40C1-504D-43CD-8A74-BE9F0A2F554A}" type="datetimeFigureOut">
              <a:rPr lang="tr-TR" smtClean="0"/>
              <a:t>28.10.2026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2686575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96B40C1-504D-43CD-8A74-BE9F0A2F554A}" type="datetimeFigureOut">
              <a:rPr lang="tr-TR" smtClean="0"/>
              <a:t>28.10.2026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2948845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96B40C1-504D-43CD-8A74-BE9F0A2F554A}" type="datetimeFigureOut">
              <a:rPr lang="tr-TR" smtClean="0"/>
              <a:t>28.10.2026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2470173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96B40C1-504D-43CD-8A74-BE9F0A2F554A}" type="datetimeFigureOut">
              <a:rPr lang="tr-TR" smtClean="0"/>
              <a:t>28.10.2026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109247D-9427-431A-A16C-FF9A569D4E92}" type="slidenum">
              <a:rPr lang="tr-TR" smtClean="0"/>
              <a:t>‹#›</a:t>
            </a:fld>
            <a:endParaRPr lang="tr-TR"/>
          </a:p>
        </p:txBody>
      </p:sp>
    </p:spTree>
    <p:extLst>
      <p:ext uri="{BB962C8B-B14F-4D97-AF65-F5344CB8AC3E}">
        <p14:creationId xmlns:p14="http://schemas.microsoft.com/office/powerpoint/2010/main" val="2469815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B40C1-504D-43CD-8A74-BE9F0A2F554A}" type="datetimeFigureOut">
              <a:rPr lang="tr-TR" smtClean="0"/>
              <a:t>28.10.2026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09247D-9427-431A-A16C-FF9A569D4E92}" type="slidenum">
              <a:rPr lang="tr-TR" smtClean="0"/>
              <a:t>‹#›</a:t>
            </a:fld>
            <a:endParaRPr lang="tr-TR"/>
          </a:p>
        </p:txBody>
      </p:sp>
    </p:spTree>
    <p:extLst>
      <p:ext uri="{BB962C8B-B14F-4D97-AF65-F5344CB8AC3E}">
        <p14:creationId xmlns:p14="http://schemas.microsoft.com/office/powerpoint/2010/main" val="379817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579664" y="2841171"/>
            <a:ext cx="10499271" cy="718457"/>
          </a:xfrm>
        </p:spPr>
        <p:txBody>
          <a:bodyPr>
            <a:noAutofit/>
          </a:bodyPr>
          <a:lstStyle/>
          <a:p>
            <a:r>
              <a:rPr lang="tr-TR" sz="3600" b="1" dirty="0" smtClean="0"/>
              <a:t>İklim Değişikliğinin Orman Ekosistemleri Üzerine Etkileri </a:t>
            </a:r>
            <a:endParaRPr lang="tr-TR" sz="7200" b="1" dirty="0"/>
          </a:p>
        </p:txBody>
      </p:sp>
      <p:sp>
        <p:nvSpPr>
          <p:cNvPr id="3" name="Alt Başlık 2"/>
          <p:cNvSpPr>
            <a:spLocks noGrp="1"/>
          </p:cNvSpPr>
          <p:nvPr>
            <p:ph type="subTitle" idx="1"/>
          </p:nvPr>
        </p:nvSpPr>
        <p:spPr>
          <a:xfrm>
            <a:off x="1420767" y="4436429"/>
            <a:ext cx="9144000" cy="1655762"/>
          </a:xfrm>
        </p:spPr>
        <p:txBody>
          <a:bodyPr>
            <a:normAutofit lnSpcReduction="10000"/>
          </a:bodyPr>
          <a:lstStyle/>
          <a:p>
            <a:r>
              <a:rPr lang="tr-TR" dirty="0" smtClean="0"/>
              <a:t>Prof. Dr. Sinan GÜNER </a:t>
            </a:r>
          </a:p>
          <a:p>
            <a:r>
              <a:rPr lang="tr-TR" dirty="0" smtClean="0"/>
              <a:t>Artvin Çoruh Üniversitesi Orman Fakültesi Silvikültür Anabilim Dalı Öğretim Üyesi</a:t>
            </a:r>
          </a:p>
          <a:p>
            <a:r>
              <a:rPr lang="tr-TR" dirty="0" smtClean="0"/>
              <a:t>28.10.2026 </a:t>
            </a:r>
            <a:endParaRPr lang="tr-TR" dirty="0"/>
          </a:p>
        </p:txBody>
      </p:sp>
      <p:pic>
        <p:nvPicPr>
          <p:cNvPr id="4" name="Resim 3"/>
          <p:cNvPicPr>
            <a:picLocks noChangeAspect="1"/>
          </p:cNvPicPr>
          <p:nvPr/>
        </p:nvPicPr>
        <p:blipFill rotWithShape="1">
          <a:blip r:embed="rId3"/>
          <a:srcRect t="8907"/>
          <a:stretch/>
        </p:blipFill>
        <p:spPr>
          <a:xfrm>
            <a:off x="677817" y="190350"/>
            <a:ext cx="10015144" cy="1152216"/>
          </a:xfrm>
          <a:prstGeom prst="rect">
            <a:avLst/>
          </a:prstGeom>
        </p:spPr>
      </p:pic>
      <p:sp>
        <p:nvSpPr>
          <p:cNvPr id="5" name="Dikdörtgen 4"/>
          <p:cNvSpPr/>
          <p:nvPr/>
        </p:nvSpPr>
        <p:spPr>
          <a:xfrm>
            <a:off x="481693" y="1363358"/>
            <a:ext cx="10809513" cy="369332"/>
          </a:xfrm>
          <a:prstGeom prst="rect">
            <a:avLst/>
          </a:prstGeom>
        </p:spPr>
        <p:txBody>
          <a:bodyPr wrap="square">
            <a:spAutoFit/>
          </a:bodyPr>
          <a:lstStyle/>
          <a:p>
            <a:r>
              <a:rPr lang="tr-TR" b="1" dirty="0"/>
              <a:t>Orman Ekosistemlerinde Karbon Yutağı, İklim Değişikliği ve Dijital İzleme Kapasitesinin Geliştirilmesi Projesi </a:t>
            </a:r>
          </a:p>
        </p:txBody>
      </p:sp>
    </p:spTree>
    <p:extLst>
      <p:ext uri="{BB962C8B-B14F-4D97-AF65-F5344CB8AC3E}">
        <p14:creationId xmlns:p14="http://schemas.microsoft.com/office/powerpoint/2010/main" val="63738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5270" y="2808650"/>
            <a:ext cx="2465070" cy="1325563"/>
          </a:xfrm>
        </p:spPr>
        <p:txBody>
          <a:bodyPr/>
          <a:lstStyle/>
          <a:p>
            <a:r>
              <a:rPr lang="tr-TR" dirty="0" smtClean="0"/>
              <a:t>Biyomlar </a:t>
            </a:r>
            <a:endParaRPr lang="tr-TR" dirty="0"/>
          </a:p>
        </p:txBody>
      </p:sp>
      <p:pic>
        <p:nvPicPr>
          <p:cNvPr id="4" name="İçerik Yer Tutucusu 3"/>
          <p:cNvPicPr>
            <a:picLocks noChangeAspect="1"/>
          </p:cNvPicPr>
          <p:nvPr/>
        </p:nvPicPr>
        <p:blipFill>
          <a:blip r:embed="rId3"/>
          <a:stretch>
            <a:fillRect/>
          </a:stretch>
        </p:blipFill>
        <p:spPr>
          <a:xfrm>
            <a:off x="2377440" y="-183521"/>
            <a:ext cx="9578340" cy="6761262"/>
          </a:xfrm>
          <a:prstGeom prst="rect">
            <a:avLst/>
          </a:prstGeom>
        </p:spPr>
      </p:pic>
    </p:spTree>
    <p:extLst>
      <p:ext uri="{BB962C8B-B14F-4D97-AF65-F5344CB8AC3E}">
        <p14:creationId xmlns:p14="http://schemas.microsoft.com/office/powerpoint/2010/main" val="3819617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MapPorn - The world's forests Forest Other wooded land Other land Water"/>
          <p:cNvPicPr>
            <a:picLocks noChangeAspect="1" noChangeArrowheads="1"/>
          </p:cNvPicPr>
          <p:nvPr/>
        </p:nvPicPr>
        <p:blipFill rotWithShape="1">
          <a:blip r:embed="rId3">
            <a:extLst>
              <a:ext uri="{28A0092B-C50C-407E-A947-70E740481C1C}">
                <a14:useLocalDpi xmlns:a14="http://schemas.microsoft.com/office/drawing/2010/main" val="0"/>
              </a:ext>
            </a:extLst>
          </a:blip>
          <a:srcRect t="9446" b="16988"/>
          <a:stretch/>
        </p:blipFill>
        <p:spPr bwMode="auto">
          <a:xfrm>
            <a:off x="6101557" y="2068830"/>
            <a:ext cx="5458092" cy="34975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txBox="1">
            <a:spLocks noChangeArrowheads="1"/>
          </p:cNvSpPr>
          <p:nvPr/>
        </p:nvSpPr>
        <p:spPr>
          <a:xfrm>
            <a:off x="464910" y="1604963"/>
            <a:ext cx="6123301" cy="467010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tr-TR" altLang="tr-TR" sz="4000" dirty="0" smtClean="0"/>
              <a:t>Tropik Yağmur Ormanları </a:t>
            </a:r>
          </a:p>
          <a:p>
            <a:pPr lvl="1">
              <a:lnSpc>
                <a:spcPct val="80000"/>
              </a:lnSpc>
            </a:pPr>
            <a:r>
              <a:rPr lang="tr-TR" altLang="tr-TR" sz="2000" dirty="0" smtClean="0"/>
              <a:t>Mangrov Ormanları </a:t>
            </a:r>
          </a:p>
          <a:p>
            <a:pPr lvl="1">
              <a:lnSpc>
                <a:spcPct val="80000"/>
              </a:lnSpc>
            </a:pPr>
            <a:r>
              <a:rPr lang="tr-TR" altLang="tr-TR" sz="2000" dirty="0" smtClean="0"/>
              <a:t>Tropik İğne Yapraklı Ormanlar</a:t>
            </a:r>
          </a:p>
          <a:p>
            <a:pPr lvl="1">
              <a:lnSpc>
                <a:spcPct val="80000"/>
              </a:lnSpc>
            </a:pPr>
            <a:r>
              <a:rPr lang="tr-TR" altLang="tr-TR" sz="2000" dirty="0" smtClean="0"/>
              <a:t>Bambu Ormanları</a:t>
            </a:r>
          </a:p>
          <a:p>
            <a:pPr>
              <a:lnSpc>
                <a:spcPct val="80000"/>
              </a:lnSpc>
            </a:pPr>
            <a:r>
              <a:rPr lang="tr-TR" altLang="tr-TR" sz="4000" dirty="0" smtClean="0"/>
              <a:t>Kış ormanları </a:t>
            </a:r>
            <a:r>
              <a:rPr lang="tr-TR" altLang="tr-TR" sz="2000" dirty="0" smtClean="0"/>
              <a:t>(</a:t>
            </a:r>
            <a:r>
              <a:rPr lang="tr-TR" altLang="tr-TR" sz="2000" dirty="0" err="1" smtClean="0"/>
              <a:t>Monzun</a:t>
            </a:r>
            <a:r>
              <a:rPr lang="tr-TR" altLang="tr-TR" sz="2000" dirty="0" smtClean="0"/>
              <a:t> ormanları- Yağmur yeşili yapraklı ormanlar)</a:t>
            </a:r>
          </a:p>
          <a:p>
            <a:pPr>
              <a:lnSpc>
                <a:spcPct val="80000"/>
              </a:lnSpc>
            </a:pPr>
            <a:r>
              <a:rPr lang="tr-TR" altLang="tr-TR" sz="4000" dirty="0" smtClean="0"/>
              <a:t>Sert Yapraklı Ormanlar </a:t>
            </a:r>
          </a:p>
          <a:p>
            <a:pPr>
              <a:lnSpc>
                <a:spcPct val="80000"/>
              </a:lnSpc>
            </a:pPr>
            <a:r>
              <a:rPr lang="tr-TR" altLang="tr-TR" sz="4000" dirty="0" smtClean="0"/>
              <a:t>Geniş Yapraklı Ormanlar </a:t>
            </a:r>
            <a:endParaRPr lang="tr-TR" altLang="tr-TR" sz="2000" dirty="0" smtClean="0"/>
          </a:p>
          <a:p>
            <a:pPr>
              <a:lnSpc>
                <a:spcPct val="80000"/>
              </a:lnSpc>
            </a:pPr>
            <a:r>
              <a:rPr lang="tr-TR" altLang="tr-TR" sz="4000" dirty="0" smtClean="0"/>
              <a:t>İğne Yapraklı Ormanlar </a:t>
            </a:r>
          </a:p>
          <a:p>
            <a:pPr>
              <a:lnSpc>
                <a:spcPct val="80000"/>
              </a:lnSpc>
            </a:pPr>
            <a:r>
              <a:rPr lang="tr-TR" altLang="tr-TR" sz="4000" dirty="0" smtClean="0"/>
              <a:t>Galeri Ormanları </a:t>
            </a:r>
          </a:p>
          <a:p>
            <a:pPr lvl="1">
              <a:lnSpc>
                <a:spcPct val="80000"/>
              </a:lnSpc>
            </a:pPr>
            <a:endParaRPr lang="tr-TR" altLang="tr-TR" dirty="0"/>
          </a:p>
        </p:txBody>
      </p:sp>
      <p:pic>
        <p:nvPicPr>
          <p:cNvPr id="4" name="Resim 3"/>
          <p:cNvPicPr>
            <a:picLocks noChangeAspect="1"/>
          </p:cNvPicPr>
          <p:nvPr/>
        </p:nvPicPr>
        <p:blipFill>
          <a:blip r:embed="rId4"/>
          <a:stretch>
            <a:fillRect/>
          </a:stretch>
        </p:blipFill>
        <p:spPr>
          <a:xfrm>
            <a:off x="7874000" y="0"/>
            <a:ext cx="4318000" cy="558800"/>
          </a:xfrm>
          <a:prstGeom prst="rect">
            <a:avLst/>
          </a:prstGeom>
        </p:spPr>
      </p:pic>
      <p:sp>
        <p:nvSpPr>
          <p:cNvPr id="7" name="Unvan 1"/>
          <p:cNvSpPr txBox="1">
            <a:spLocks/>
          </p:cNvSpPr>
          <p:nvPr/>
        </p:nvSpPr>
        <p:spPr>
          <a:xfrm>
            <a:off x="333888" y="197009"/>
            <a:ext cx="10515600" cy="8505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tr-TR" sz="4000" b="1" dirty="0" smtClean="0"/>
              <a:t>DÜNYADAKİ ORMAN ŞEKİLLERİ </a:t>
            </a:r>
            <a:endParaRPr lang="tr-TR" sz="4000" b="1" dirty="0"/>
          </a:p>
        </p:txBody>
      </p:sp>
    </p:spTree>
    <p:extLst>
      <p:ext uri="{BB962C8B-B14F-4D97-AF65-F5344CB8AC3E}">
        <p14:creationId xmlns:p14="http://schemas.microsoft.com/office/powerpoint/2010/main" val="1872330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3"/>
          <a:stretch>
            <a:fillRect/>
          </a:stretch>
        </p:blipFill>
        <p:spPr>
          <a:xfrm>
            <a:off x="7379970" y="5974361"/>
            <a:ext cx="4318000" cy="558800"/>
          </a:xfrm>
          <a:prstGeom prst="rect">
            <a:avLst/>
          </a:prstGeom>
        </p:spPr>
      </p:pic>
      <p:pic>
        <p:nvPicPr>
          <p:cNvPr id="6" name="Resim 5"/>
          <p:cNvPicPr>
            <a:picLocks noChangeAspect="1"/>
          </p:cNvPicPr>
          <p:nvPr/>
        </p:nvPicPr>
        <p:blipFill>
          <a:blip r:embed="rId4"/>
          <a:stretch>
            <a:fillRect/>
          </a:stretch>
        </p:blipFill>
        <p:spPr>
          <a:xfrm>
            <a:off x="861060" y="1265020"/>
            <a:ext cx="9726930" cy="4709341"/>
          </a:xfrm>
          <a:prstGeom prst="rect">
            <a:avLst/>
          </a:prstGeom>
        </p:spPr>
      </p:pic>
      <p:sp>
        <p:nvSpPr>
          <p:cNvPr id="4" name="Unvan 1"/>
          <p:cNvSpPr>
            <a:spLocks noGrp="1"/>
          </p:cNvSpPr>
          <p:nvPr>
            <p:ph type="title"/>
          </p:nvPr>
        </p:nvSpPr>
        <p:spPr>
          <a:xfrm>
            <a:off x="861060" y="147955"/>
            <a:ext cx="10515600" cy="1325563"/>
          </a:xfrm>
        </p:spPr>
        <p:txBody>
          <a:bodyPr/>
          <a:lstStyle/>
          <a:p>
            <a:r>
              <a:rPr lang="tr-TR" dirty="0" smtClean="0"/>
              <a:t>Tropik Yağmur Ormanları </a:t>
            </a:r>
            <a:endParaRPr lang="tr-TR" dirty="0"/>
          </a:p>
        </p:txBody>
      </p:sp>
    </p:spTree>
    <p:extLst>
      <p:ext uri="{BB962C8B-B14F-4D97-AF65-F5344CB8AC3E}">
        <p14:creationId xmlns:p14="http://schemas.microsoft.com/office/powerpoint/2010/main" val="42602387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Tropik Yağmur Ormanları </a:t>
            </a:r>
            <a:endParaRPr lang="tr-TR" dirty="0"/>
          </a:p>
        </p:txBody>
      </p:sp>
      <p:sp>
        <p:nvSpPr>
          <p:cNvPr id="3" name="İçerik Yer Tutucusu 2"/>
          <p:cNvSpPr>
            <a:spLocks noGrp="1"/>
          </p:cNvSpPr>
          <p:nvPr>
            <p:ph idx="1"/>
          </p:nvPr>
        </p:nvSpPr>
        <p:spPr>
          <a:xfrm>
            <a:off x="838200" y="1848485"/>
            <a:ext cx="10515600" cy="4351338"/>
          </a:xfrm>
        </p:spPr>
        <p:txBody>
          <a:bodyPr/>
          <a:lstStyle/>
          <a:p>
            <a:pPr marL="0" indent="0">
              <a:buNone/>
            </a:pPr>
            <a:r>
              <a:rPr lang="tr-TR" b="1" dirty="0" smtClean="0"/>
              <a:t>Sıcaklık : </a:t>
            </a:r>
          </a:p>
          <a:p>
            <a:pPr marL="0" indent="0">
              <a:buNone/>
            </a:pPr>
            <a:r>
              <a:rPr lang="tr-TR" dirty="0" smtClean="0"/>
              <a:t>Yıllık </a:t>
            </a:r>
            <a:r>
              <a:rPr lang="tr-TR" b="1" dirty="0" smtClean="0"/>
              <a:t>25 </a:t>
            </a:r>
            <a:r>
              <a:rPr lang="tr-TR" b="1" dirty="0"/>
              <a:t>°C ile 28 °C</a:t>
            </a:r>
            <a:r>
              <a:rPr lang="tr-TR" dirty="0"/>
              <a:t> arasında seyreder.</a:t>
            </a:r>
          </a:p>
          <a:p>
            <a:pPr marL="0" indent="0">
              <a:buNone/>
            </a:pPr>
            <a:r>
              <a:rPr lang="tr-TR" b="1" dirty="0" smtClean="0"/>
              <a:t>Mevsimsel Değişim: </a:t>
            </a:r>
            <a:r>
              <a:rPr lang="tr-TR" dirty="0" smtClean="0"/>
              <a:t>Geleneksel </a:t>
            </a:r>
            <a:r>
              <a:rPr lang="tr-TR" dirty="0"/>
              <a:t>anlamda kış veya yaz yoktur. En sıcak ay ile en soğuk ay arasındaki sıcaklık farkı </a:t>
            </a:r>
            <a:r>
              <a:rPr lang="tr-TR" b="1" dirty="0"/>
              <a:t>2-3 °C'yi geçmez</a:t>
            </a:r>
            <a:r>
              <a:rPr lang="tr-TR" dirty="0"/>
              <a:t>.</a:t>
            </a:r>
          </a:p>
          <a:p>
            <a:pPr marL="0" indent="0">
              <a:buNone/>
            </a:pPr>
            <a:endParaRPr lang="tr-TR" b="1" dirty="0" smtClean="0"/>
          </a:p>
          <a:p>
            <a:pPr marL="0" indent="0">
              <a:buNone/>
            </a:pPr>
            <a:r>
              <a:rPr lang="tr-TR" b="1" dirty="0" smtClean="0"/>
              <a:t>Yağış : </a:t>
            </a:r>
            <a:r>
              <a:rPr lang="tr-TR" altLang="tr-TR" b="1" dirty="0" smtClean="0"/>
              <a:t>2.000 </a:t>
            </a:r>
            <a:r>
              <a:rPr lang="tr-TR" altLang="tr-TR" b="1" dirty="0"/>
              <a:t>mm ile 3.000 </a:t>
            </a:r>
            <a:r>
              <a:rPr lang="tr-TR" altLang="tr-TR" b="1" dirty="0" smtClean="0"/>
              <a:t>mm</a:t>
            </a:r>
            <a:r>
              <a:rPr lang="tr-TR" altLang="tr-TR" dirty="0"/>
              <a:t> </a:t>
            </a:r>
            <a:r>
              <a:rPr lang="tr-TR" altLang="tr-TR" dirty="0" smtClean="0"/>
              <a:t>/</a:t>
            </a:r>
            <a:r>
              <a:rPr lang="tr-TR" altLang="tr-TR" b="1" dirty="0" smtClean="0"/>
              <a:t>4000 mm</a:t>
            </a:r>
          </a:p>
          <a:p>
            <a:pPr marL="0" indent="0">
              <a:buNone/>
            </a:pPr>
            <a:r>
              <a:rPr lang="tr-TR" altLang="tr-TR" dirty="0" smtClean="0"/>
              <a:t>(Kamerun </a:t>
            </a:r>
            <a:r>
              <a:rPr lang="tr-TR" altLang="tr-TR" dirty="0"/>
              <a:t>ve Polinezya’da </a:t>
            </a:r>
            <a:r>
              <a:rPr lang="tr-TR" altLang="tr-TR" b="1" dirty="0"/>
              <a:t>10000 mm</a:t>
            </a:r>
            <a:r>
              <a:rPr lang="tr-TR" altLang="tr-TR" dirty="0"/>
              <a:t>’ </a:t>
            </a:r>
            <a:r>
              <a:rPr lang="tr-TR" altLang="tr-TR" dirty="0" err="1"/>
              <a:t>nin</a:t>
            </a:r>
            <a:r>
              <a:rPr lang="tr-TR" altLang="tr-TR" dirty="0"/>
              <a:t> </a:t>
            </a:r>
            <a:r>
              <a:rPr lang="tr-TR" altLang="tr-TR" dirty="0" smtClean="0"/>
              <a:t>üzerinde)</a:t>
            </a:r>
            <a:endParaRPr lang="tr-TR" altLang="tr-TR" b="1" dirty="0" smtClean="0"/>
          </a:p>
          <a:p>
            <a:pPr marL="0" indent="0">
              <a:buNone/>
            </a:pPr>
            <a:r>
              <a:rPr lang="tr-TR" altLang="tr-TR" b="1" dirty="0" smtClean="0"/>
              <a:t>Bağıl </a:t>
            </a:r>
            <a:r>
              <a:rPr lang="tr-TR" altLang="tr-TR" b="1" dirty="0"/>
              <a:t>Nem Oranı:</a:t>
            </a:r>
            <a:r>
              <a:rPr lang="tr-TR" altLang="tr-TR" dirty="0"/>
              <a:t> </a:t>
            </a:r>
            <a:r>
              <a:rPr lang="tr-TR" altLang="tr-TR" dirty="0" smtClean="0"/>
              <a:t> </a:t>
            </a:r>
            <a:r>
              <a:rPr lang="tr-TR" altLang="tr-TR" b="1" dirty="0" smtClean="0"/>
              <a:t>%</a:t>
            </a:r>
            <a:r>
              <a:rPr lang="tr-TR" altLang="tr-TR" b="1" dirty="0"/>
              <a:t>80 ile %90</a:t>
            </a:r>
            <a:r>
              <a:rPr lang="tr-TR" altLang="tr-TR" dirty="0"/>
              <a:t> </a:t>
            </a:r>
            <a:endParaRPr lang="tr-TR" b="1" dirty="0"/>
          </a:p>
        </p:txBody>
      </p:sp>
    </p:spTree>
    <p:extLst>
      <p:ext uri="{BB962C8B-B14F-4D97-AF65-F5344CB8AC3E}">
        <p14:creationId xmlns:p14="http://schemas.microsoft.com/office/powerpoint/2010/main" val="2007854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3"/>
          <a:stretch>
            <a:fillRect/>
          </a:stretch>
        </p:blipFill>
        <p:spPr>
          <a:xfrm>
            <a:off x="917890" y="81643"/>
            <a:ext cx="9963470" cy="6666354"/>
          </a:xfrm>
          <a:prstGeom prst="rect">
            <a:avLst/>
          </a:prstGeom>
        </p:spPr>
      </p:pic>
      <p:pic>
        <p:nvPicPr>
          <p:cNvPr id="6" name="Resim 5"/>
          <p:cNvPicPr>
            <a:picLocks noChangeAspect="1"/>
          </p:cNvPicPr>
          <p:nvPr/>
        </p:nvPicPr>
        <p:blipFill>
          <a:blip r:embed="rId4"/>
          <a:stretch>
            <a:fillRect/>
          </a:stretch>
        </p:blipFill>
        <p:spPr>
          <a:xfrm>
            <a:off x="1043620" y="238429"/>
            <a:ext cx="5350890" cy="1794478"/>
          </a:xfrm>
          <a:prstGeom prst="rect">
            <a:avLst/>
          </a:prstGeom>
          <a:ln>
            <a:noFill/>
          </a:ln>
          <a:effectLst>
            <a:softEdge rad="112500"/>
          </a:effectLst>
        </p:spPr>
      </p:pic>
      <p:pic>
        <p:nvPicPr>
          <p:cNvPr id="4" name="Resim 3"/>
          <p:cNvPicPr>
            <a:picLocks noChangeAspect="1"/>
          </p:cNvPicPr>
          <p:nvPr/>
        </p:nvPicPr>
        <p:blipFill>
          <a:blip r:embed="rId5"/>
          <a:stretch>
            <a:fillRect/>
          </a:stretch>
        </p:blipFill>
        <p:spPr>
          <a:xfrm>
            <a:off x="6563360" y="6107554"/>
            <a:ext cx="4318000" cy="558800"/>
          </a:xfrm>
          <a:prstGeom prst="rect">
            <a:avLst/>
          </a:prstGeom>
        </p:spPr>
      </p:pic>
      <p:sp>
        <p:nvSpPr>
          <p:cNvPr id="2" name="Dikdörtgen 1"/>
          <p:cNvSpPr/>
          <p:nvPr/>
        </p:nvSpPr>
        <p:spPr>
          <a:xfrm>
            <a:off x="6631871" y="238429"/>
            <a:ext cx="2553199" cy="369332"/>
          </a:xfrm>
          <a:prstGeom prst="rect">
            <a:avLst/>
          </a:prstGeom>
        </p:spPr>
        <p:txBody>
          <a:bodyPr wrap="none">
            <a:spAutoFit/>
          </a:bodyPr>
          <a:lstStyle/>
          <a:p>
            <a:r>
              <a:rPr lang="tr-TR" dirty="0"/>
              <a:t>Dünya karalarının % </a:t>
            </a:r>
            <a:r>
              <a:rPr lang="tr-TR" b="1" dirty="0"/>
              <a:t>10’u</a:t>
            </a:r>
            <a:r>
              <a:rPr lang="tr-TR" dirty="0"/>
              <a:t> </a:t>
            </a:r>
          </a:p>
        </p:txBody>
      </p:sp>
      <p:sp>
        <p:nvSpPr>
          <p:cNvPr id="3" name="Dikdörtgen 2"/>
          <p:cNvSpPr/>
          <p:nvPr/>
        </p:nvSpPr>
        <p:spPr>
          <a:xfrm>
            <a:off x="6631871" y="607761"/>
            <a:ext cx="3079689" cy="369332"/>
          </a:xfrm>
          <a:prstGeom prst="rect">
            <a:avLst/>
          </a:prstGeom>
        </p:spPr>
        <p:txBody>
          <a:bodyPr wrap="none">
            <a:spAutoFit/>
          </a:bodyPr>
          <a:lstStyle/>
          <a:p>
            <a:r>
              <a:rPr lang="tr-TR" dirty="0"/>
              <a:t>Dünya ormanlarının % </a:t>
            </a:r>
            <a:r>
              <a:rPr lang="tr-TR" b="1" dirty="0"/>
              <a:t>30-33’</a:t>
            </a:r>
            <a:r>
              <a:rPr lang="tr-TR" dirty="0"/>
              <a:t>ü </a:t>
            </a:r>
          </a:p>
        </p:txBody>
      </p:sp>
      <p:sp>
        <p:nvSpPr>
          <p:cNvPr id="5" name="Dikdörtgen 4"/>
          <p:cNvSpPr/>
          <p:nvPr/>
        </p:nvSpPr>
        <p:spPr>
          <a:xfrm>
            <a:off x="6631871" y="949213"/>
            <a:ext cx="4116896" cy="369332"/>
          </a:xfrm>
          <a:prstGeom prst="rect">
            <a:avLst/>
          </a:prstGeom>
        </p:spPr>
        <p:txBody>
          <a:bodyPr wrap="none">
            <a:spAutoFit/>
          </a:bodyPr>
          <a:lstStyle/>
          <a:p>
            <a:r>
              <a:rPr lang="tr-TR" dirty="0"/>
              <a:t>Dünyadaki </a:t>
            </a:r>
            <a:r>
              <a:rPr lang="tr-TR" dirty="0" smtClean="0"/>
              <a:t>canlı varlıkların %</a:t>
            </a:r>
            <a:r>
              <a:rPr lang="tr-TR" b="1" dirty="0" smtClean="0"/>
              <a:t>50'</a:t>
            </a:r>
            <a:r>
              <a:rPr lang="tr-TR" dirty="0" smtClean="0"/>
              <a:t>den </a:t>
            </a:r>
            <a:r>
              <a:rPr lang="tr-TR" dirty="0"/>
              <a:t>fazlası</a:t>
            </a:r>
          </a:p>
        </p:txBody>
      </p:sp>
    </p:spTree>
    <p:extLst>
      <p:ext uri="{BB962C8B-B14F-4D97-AF65-F5344CB8AC3E}">
        <p14:creationId xmlns:p14="http://schemas.microsoft.com/office/powerpoint/2010/main" val="140570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ainforest1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46498" y="1926774"/>
            <a:ext cx="5606140" cy="42046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Unvan 1"/>
          <p:cNvSpPr>
            <a:spLocks noGrp="1"/>
          </p:cNvSpPr>
          <p:nvPr>
            <p:ph type="title"/>
          </p:nvPr>
        </p:nvSpPr>
        <p:spPr>
          <a:xfrm>
            <a:off x="838200" y="365125"/>
            <a:ext cx="10515600" cy="1325563"/>
          </a:xfrm>
        </p:spPr>
        <p:txBody>
          <a:bodyPr/>
          <a:lstStyle/>
          <a:p>
            <a:r>
              <a:rPr lang="tr-TR" dirty="0"/>
              <a:t>Tropik Yağmur Ormanları </a:t>
            </a:r>
          </a:p>
        </p:txBody>
      </p:sp>
      <p:pic>
        <p:nvPicPr>
          <p:cNvPr id="6" name="Picture 8" descr="Rainforest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096000" y="1959429"/>
            <a:ext cx="5562600" cy="4171950"/>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289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Mangrov Ormanları</a:t>
            </a:r>
            <a:endParaRPr lang="tr-TR" dirty="0"/>
          </a:p>
        </p:txBody>
      </p:sp>
      <p:pic>
        <p:nvPicPr>
          <p:cNvPr id="4" name="İçerik Yer Tutucusu 3"/>
          <p:cNvPicPr>
            <a:picLocks noGrp="1" noChangeAspect="1"/>
          </p:cNvPicPr>
          <p:nvPr>
            <p:ph idx="1"/>
          </p:nvPr>
        </p:nvPicPr>
        <p:blipFill>
          <a:blip r:embed="rId3"/>
          <a:stretch>
            <a:fillRect/>
          </a:stretch>
        </p:blipFill>
        <p:spPr>
          <a:xfrm>
            <a:off x="424772" y="1850428"/>
            <a:ext cx="6449557" cy="3652727"/>
          </a:xfrm>
          <a:prstGeom prst="rect">
            <a:avLst/>
          </a:prstGeom>
        </p:spPr>
      </p:pic>
      <p:pic>
        <p:nvPicPr>
          <p:cNvPr id="5" name="Resim 4"/>
          <p:cNvPicPr>
            <a:picLocks noChangeAspect="1"/>
          </p:cNvPicPr>
          <p:nvPr/>
        </p:nvPicPr>
        <p:blipFill>
          <a:blip r:embed="rId4"/>
          <a:stretch>
            <a:fillRect/>
          </a:stretch>
        </p:blipFill>
        <p:spPr>
          <a:xfrm>
            <a:off x="7004136" y="1850429"/>
            <a:ext cx="4704047" cy="3652727"/>
          </a:xfrm>
          <a:prstGeom prst="rect">
            <a:avLst/>
          </a:prstGeom>
        </p:spPr>
      </p:pic>
      <p:sp>
        <p:nvSpPr>
          <p:cNvPr id="3" name="Dikdörtgen 2"/>
          <p:cNvSpPr/>
          <p:nvPr/>
        </p:nvSpPr>
        <p:spPr>
          <a:xfrm>
            <a:off x="638757" y="5557189"/>
            <a:ext cx="2766527" cy="369332"/>
          </a:xfrm>
          <a:prstGeom prst="rect">
            <a:avLst/>
          </a:prstGeom>
        </p:spPr>
        <p:txBody>
          <a:bodyPr wrap="none">
            <a:spAutoFit/>
          </a:bodyPr>
          <a:lstStyle/>
          <a:p>
            <a:r>
              <a:rPr lang="tr-TR" altLang="tr-TR" b="1" dirty="0">
                <a:latin typeface="Arial" panose="020B0604020202020204" pitchFamily="34" charset="0"/>
              </a:rPr>
              <a:t>Tuz Toleransı ve Süzme</a:t>
            </a:r>
            <a:endParaRPr lang="tr-TR" dirty="0"/>
          </a:p>
        </p:txBody>
      </p:sp>
      <p:sp>
        <p:nvSpPr>
          <p:cNvPr id="6" name="Dikdörtgen 5"/>
          <p:cNvSpPr/>
          <p:nvPr/>
        </p:nvSpPr>
        <p:spPr>
          <a:xfrm>
            <a:off x="3715746" y="5557189"/>
            <a:ext cx="2082621" cy="369332"/>
          </a:xfrm>
          <a:prstGeom prst="rect">
            <a:avLst/>
          </a:prstGeom>
        </p:spPr>
        <p:txBody>
          <a:bodyPr wrap="none">
            <a:spAutoFit/>
          </a:bodyPr>
          <a:lstStyle/>
          <a:p>
            <a:r>
              <a:rPr lang="tr-TR" altLang="tr-TR" b="1" dirty="0">
                <a:latin typeface="Arial" panose="020B0604020202020204" pitchFamily="34" charset="0"/>
              </a:rPr>
              <a:t>Solunum Kökleri </a:t>
            </a:r>
            <a:endParaRPr lang="tr-TR" dirty="0"/>
          </a:p>
        </p:txBody>
      </p:sp>
      <p:sp>
        <p:nvSpPr>
          <p:cNvPr id="7" name="Dikdörtgen 6"/>
          <p:cNvSpPr/>
          <p:nvPr/>
        </p:nvSpPr>
        <p:spPr>
          <a:xfrm>
            <a:off x="6108829" y="5538675"/>
            <a:ext cx="2655535" cy="369332"/>
          </a:xfrm>
          <a:prstGeom prst="rect">
            <a:avLst/>
          </a:prstGeom>
        </p:spPr>
        <p:txBody>
          <a:bodyPr wrap="none">
            <a:spAutoFit/>
          </a:bodyPr>
          <a:lstStyle/>
          <a:p>
            <a:r>
              <a:rPr lang="tr-TR" b="1" dirty="0">
                <a:latin typeface="Arial" panose="020B0604020202020204" pitchFamily="34" charset="0"/>
                <a:cs typeface="Arial" panose="020B0604020202020204" pitchFamily="34" charset="0"/>
              </a:rPr>
              <a:t>Canlı Doğum (</a:t>
            </a:r>
            <a:r>
              <a:rPr lang="tr-TR" b="1" dirty="0" err="1" smtClean="0">
                <a:latin typeface="Arial" panose="020B0604020202020204" pitchFamily="34" charset="0"/>
                <a:cs typeface="Arial" panose="020B0604020202020204" pitchFamily="34" charset="0"/>
              </a:rPr>
              <a:t>Vivipari</a:t>
            </a:r>
            <a:r>
              <a:rPr lang="tr-TR" b="1" dirty="0" smtClean="0">
                <a:latin typeface="Arial" panose="020B0604020202020204" pitchFamily="34" charset="0"/>
                <a:cs typeface="Arial" panose="020B0604020202020204" pitchFamily="34" charset="0"/>
              </a:rPr>
              <a:t>)</a:t>
            </a:r>
            <a:endParaRPr lang="tr-TR" dirty="0"/>
          </a:p>
        </p:txBody>
      </p:sp>
    </p:spTree>
    <p:extLst>
      <p:ext uri="{BB962C8B-B14F-4D97-AF65-F5344CB8AC3E}">
        <p14:creationId xmlns:p14="http://schemas.microsoft.com/office/powerpoint/2010/main" val="1394335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20677" y="273685"/>
            <a:ext cx="10515600" cy="846455"/>
          </a:xfrm>
        </p:spPr>
        <p:txBody>
          <a:bodyPr/>
          <a:lstStyle/>
          <a:p>
            <a:r>
              <a:rPr lang="tr-TR" dirty="0" smtClean="0"/>
              <a:t>Tropikal İğne Yapraklı Ormanlar</a:t>
            </a:r>
            <a:endParaRPr lang="tr-TR" dirty="0"/>
          </a:p>
        </p:txBody>
      </p:sp>
      <p:pic>
        <p:nvPicPr>
          <p:cNvPr id="4" name="Resim 3"/>
          <p:cNvPicPr>
            <a:picLocks noChangeAspect="1"/>
          </p:cNvPicPr>
          <p:nvPr/>
        </p:nvPicPr>
        <p:blipFill>
          <a:blip r:embed="rId3"/>
          <a:stretch>
            <a:fillRect/>
          </a:stretch>
        </p:blipFill>
        <p:spPr>
          <a:xfrm>
            <a:off x="920677" y="1257300"/>
            <a:ext cx="4036378" cy="5341944"/>
          </a:xfrm>
          <a:prstGeom prst="rect">
            <a:avLst/>
          </a:prstGeom>
        </p:spPr>
      </p:pic>
      <p:sp>
        <p:nvSpPr>
          <p:cNvPr id="6" name="Rectangle 2"/>
          <p:cNvSpPr>
            <a:spLocks noChangeArrowheads="1"/>
          </p:cNvSpPr>
          <p:nvPr/>
        </p:nvSpPr>
        <p:spPr bwMode="auto">
          <a:xfrm>
            <a:off x="5589269" y="966933"/>
            <a:ext cx="6217921"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1800" b="1" i="0" u="none" strike="noStrike" cap="none" normalizeH="0" baseline="0" dirty="0" err="1" smtClean="0">
                <a:ln>
                  <a:noFill/>
                </a:ln>
                <a:solidFill>
                  <a:schemeClr val="tx1"/>
                </a:solidFill>
                <a:effectLst/>
                <a:latin typeface="Arial" panose="020B0604020202020204" pitchFamily="34" charset="0"/>
              </a:rPr>
              <a:t>Pinus</a:t>
            </a:r>
            <a:r>
              <a:rPr kumimoji="0" lang="tr-TR" altLang="tr-TR" sz="1800" b="1" i="0" u="none" strike="noStrike" cap="none" normalizeH="0" baseline="0" dirty="0" smtClean="0">
                <a:ln>
                  <a:noFill/>
                </a:ln>
                <a:solidFill>
                  <a:schemeClr val="tx1"/>
                </a:solidFill>
                <a:effectLst/>
                <a:latin typeface="Arial" panose="020B0604020202020204" pitchFamily="34" charset="0"/>
              </a:rPr>
              <a:t> </a:t>
            </a:r>
            <a:r>
              <a:rPr kumimoji="0" lang="tr-TR" altLang="tr-TR" sz="1800" b="1" i="0" u="none" strike="noStrike" cap="none" normalizeH="0" baseline="0" dirty="0" err="1" smtClean="0">
                <a:ln>
                  <a:noFill/>
                </a:ln>
                <a:solidFill>
                  <a:schemeClr val="tx1"/>
                </a:solidFill>
                <a:effectLst/>
                <a:latin typeface="Arial" panose="020B0604020202020204" pitchFamily="34" charset="0"/>
              </a:rPr>
              <a:t>merkusii</a:t>
            </a:r>
            <a:r>
              <a:rPr kumimoji="0" lang="tr-TR" altLang="tr-TR" sz="1800" b="1" i="0" u="none" strike="noStrike" cap="none" normalizeH="0" baseline="0" dirty="0" smtClean="0">
                <a:ln>
                  <a:noFill/>
                </a:ln>
                <a:solidFill>
                  <a:schemeClr val="tx1"/>
                </a:solidFill>
                <a:effectLst/>
                <a:latin typeface="Arial" panose="020B0604020202020204" pitchFamily="34" charset="0"/>
              </a:rPr>
              <a:t> (</a:t>
            </a:r>
            <a:r>
              <a:rPr kumimoji="0" lang="tr-TR" altLang="tr-TR" sz="1800" b="1" i="0" u="none" strike="noStrike" cap="none" normalizeH="0" baseline="0" dirty="0" err="1" smtClean="0">
                <a:ln>
                  <a:noFill/>
                </a:ln>
                <a:solidFill>
                  <a:schemeClr val="tx1"/>
                </a:solidFill>
                <a:effectLst/>
                <a:latin typeface="Arial" panose="020B0604020202020204" pitchFamily="34" charset="0"/>
              </a:rPr>
              <a:t>Sumatra</a:t>
            </a:r>
            <a:r>
              <a:rPr kumimoji="0" lang="tr-TR" altLang="tr-TR" sz="1800" b="1" i="0" u="none" strike="noStrike" cap="none" normalizeH="0" baseline="0" dirty="0" smtClean="0">
                <a:ln>
                  <a:noFill/>
                </a:ln>
                <a:solidFill>
                  <a:schemeClr val="tx1"/>
                </a:solidFill>
                <a:effectLst/>
                <a:latin typeface="Arial" panose="020B0604020202020204" pitchFamily="34" charset="0"/>
              </a:rPr>
              <a:t> Çamı / </a:t>
            </a:r>
            <a:r>
              <a:rPr kumimoji="0" lang="tr-TR" altLang="tr-TR" sz="1800" b="1" i="0" u="none" strike="noStrike" cap="none" normalizeH="0" baseline="0" dirty="0" err="1" smtClean="0">
                <a:ln>
                  <a:noFill/>
                </a:ln>
                <a:solidFill>
                  <a:schemeClr val="tx1"/>
                </a:solidFill>
                <a:effectLst/>
                <a:latin typeface="Arial" panose="020B0604020202020204" pitchFamily="34" charset="0"/>
              </a:rPr>
              <a:t>Merkus</a:t>
            </a:r>
            <a:r>
              <a:rPr kumimoji="0" lang="tr-TR" altLang="tr-TR" sz="1800" b="1" i="0" u="none" strike="noStrike" cap="none" normalizeH="0" baseline="0" dirty="0" smtClean="0">
                <a:ln>
                  <a:noFill/>
                </a:ln>
                <a:solidFill>
                  <a:schemeClr val="tx1"/>
                </a:solidFill>
                <a:effectLst/>
                <a:latin typeface="Arial" panose="020B0604020202020204" pitchFamily="34" charset="0"/>
              </a:rPr>
              <a:t> Çamı):</a:t>
            </a:r>
            <a:r>
              <a:rPr kumimoji="0" lang="tr-TR" altLang="tr-TR" sz="1800" b="0" i="0" u="none" strike="noStrike" cap="none" normalizeH="0" baseline="0" dirty="0" smtClean="0">
                <a:ln>
                  <a:noFill/>
                </a:ln>
                <a:solidFill>
                  <a:schemeClr val="tx1"/>
                </a:solidFill>
                <a:effectLst/>
                <a:latin typeface="Arial" panose="020B0604020202020204" pitchFamily="34" charset="0"/>
              </a:rPr>
              <a:t> Botanik dünyasında çok özel bir yere sahiptir. Ekvator çizgisinin güneyine (Sumatra'da yaklaşık 2° Güney enlemine) geçen dünyadaki </a:t>
            </a:r>
            <a:r>
              <a:rPr kumimoji="0" lang="tr-TR" altLang="tr-TR" sz="1800" b="1" i="0" u="none" strike="noStrike" cap="none" normalizeH="0" baseline="0" dirty="0" smtClean="0">
                <a:ln>
                  <a:noFill/>
                </a:ln>
                <a:solidFill>
                  <a:schemeClr val="tx1"/>
                </a:solidFill>
                <a:effectLst/>
                <a:latin typeface="Arial" panose="020B0604020202020204" pitchFamily="34" charset="0"/>
              </a:rPr>
              <a:t>tek doğal çam türüdür</a:t>
            </a:r>
            <a:r>
              <a:rPr kumimoji="0" lang="tr-TR" altLang="tr-TR" sz="18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1800" b="1" i="0" u="none" strike="noStrike" cap="none" normalizeH="0" baseline="0" dirty="0" err="1" smtClean="0">
                <a:ln>
                  <a:noFill/>
                </a:ln>
                <a:solidFill>
                  <a:schemeClr val="tx1"/>
                </a:solidFill>
                <a:effectLst/>
                <a:latin typeface="Arial" panose="020B0604020202020204" pitchFamily="34" charset="0"/>
              </a:rPr>
              <a:t>Pinus</a:t>
            </a:r>
            <a:r>
              <a:rPr kumimoji="0" lang="tr-TR" altLang="tr-TR" sz="1800" b="1" i="0" u="none" strike="noStrike" cap="none" normalizeH="0" baseline="0" dirty="0" smtClean="0">
                <a:ln>
                  <a:noFill/>
                </a:ln>
                <a:solidFill>
                  <a:schemeClr val="tx1"/>
                </a:solidFill>
                <a:effectLst/>
                <a:latin typeface="Arial" panose="020B0604020202020204" pitchFamily="34" charset="0"/>
              </a:rPr>
              <a:t> </a:t>
            </a:r>
            <a:r>
              <a:rPr kumimoji="0" lang="tr-TR" altLang="tr-TR" sz="1800" b="1" i="0" u="none" strike="noStrike" cap="none" normalizeH="0" baseline="0" dirty="0" err="1" smtClean="0">
                <a:ln>
                  <a:noFill/>
                </a:ln>
                <a:solidFill>
                  <a:schemeClr val="tx1"/>
                </a:solidFill>
                <a:effectLst/>
                <a:latin typeface="Arial" panose="020B0604020202020204" pitchFamily="34" charset="0"/>
              </a:rPr>
              <a:t>caribaea</a:t>
            </a:r>
            <a:r>
              <a:rPr kumimoji="0" lang="tr-TR" altLang="tr-TR" sz="1800" b="1" i="0" u="none" strike="noStrike" cap="none" normalizeH="0" baseline="0" dirty="0" smtClean="0">
                <a:ln>
                  <a:noFill/>
                </a:ln>
                <a:solidFill>
                  <a:schemeClr val="tx1"/>
                </a:solidFill>
                <a:effectLst/>
                <a:latin typeface="Arial" panose="020B0604020202020204" pitchFamily="34" charset="0"/>
              </a:rPr>
              <a:t> (</a:t>
            </a:r>
            <a:r>
              <a:rPr kumimoji="0" lang="tr-TR" altLang="tr-TR" sz="1800" b="1" i="0" u="none" strike="noStrike" cap="none" normalizeH="0" baseline="0" dirty="0" err="1" smtClean="0">
                <a:ln>
                  <a:noFill/>
                </a:ln>
                <a:solidFill>
                  <a:schemeClr val="tx1"/>
                </a:solidFill>
                <a:effectLst/>
                <a:latin typeface="Arial" panose="020B0604020202020204" pitchFamily="34" charset="0"/>
              </a:rPr>
              <a:t>Karayip</a:t>
            </a:r>
            <a:r>
              <a:rPr kumimoji="0" lang="tr-TR" altLang="tr-TR" sz="1800" b="1" i="0" u="none" strike="noStrike" cap="none" normalizeH="0" baseline="0" dirty="0" smtClean="0">
                <a:ln>
                  <a:noFill/>
                </a:ln>
                <a:solidFill>
                  <a:schemeClr val="tx1"/>
                </a:solidFill>
                <a:effectLst/>
                <a:latin typeface="Arial" panose="020B0604020202020204" pitchFamily="34" charset="0"/>
              </a:rPr>
              <a:t> Çamı):</a:t>
            </a:r>
            <a:r>
              <a:rPr kumimoji="0" lang="tr-TR" altLang="tr-TR" sz="1800" b="0" i="0" u="none" strike="noStrike" cap="none" normalizeH="0" baseline="0" dirty="0" smtClean="0">
                <a:ln>
                  <a:noFill/>
                </a:ln>
                <a:solidFill>
                  <a:schemeClr val="tx1"/>
                </a:solidFill>
                <a:effectLst/>
                <a:latin typeface="Arial" panose="020B0604020202020204" pitchFamily="34" charset="0"/>
              </a:rPr>
              <a:t> Orta Amerika ve </a:t>
            </a:r>
            <a:r>
              <a:rPr kumimoji="0" lang="tr-TR" altLang="tr-TR" sz="1800" b="0" i="0" u="none" strike="noStrike" cap="none" normalizeH="0" baseline="0" dirty="0" err="1" smtClean="0">
                <a:ln>
                  <a:noFill/>
                </a:ln>
                <a:solidFill>
                  <a:schemeClr val="tx1"/>
                </a:solidFill>
                <a:effectLst/>
                <a:latin typeface="Arial" panose="020B0604020202020204" pitchFamily="34" charset="0"/>
              </a:rPr>
              <a:t>Karayipler</a:t>
            </a:r>
            <a:r>
              <a:rPr kumimoji="0" lang="tr-TR" altLang="tr-TR" sz="1800" b="0" i="0" u="none" strike="noStrike" cap="none" normalizeH="0" baseline="0" dirty="0" smtClean="0">
                <a:ln>
                  <a:noFill/>
                </a:ln>
                <a:solidFill>
                  <a:schemeClr val="tx1"/>
                </a:solidFill>
                <a:effectLst/>
                <a:latin typeface="Arial" panose="020B0604020202020204" pitchFamily="34" charset="0"/>
              </a:rPr>
              <a:t> kökenlidir. Hızlı büyüme kapasitesi sayesinde günümüzde tüm dünyada (Afrika, Güney Amerika, Asya) tropikal endüstriyel plantasyonların en yaygın türüdür.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1800" b="1" i="0" u="none" strike="noStrike" cap="none" normalizeH="0" baseline="0" dirty="0" err="1" smtClean="0">
                <a:ln>
                  <a:noFill/>
                </a:ln>
                <a:solidFill>
                  <a:schemeClr val="tx1"/>
                </a:solidFill>
                <a:effectLst/>
                <a:latin typeface="Arial" panose="020B0604020202020204" pitchFamily="34" charset="0"/>
              </a:rPr>
              <a:t>Pinus</a:t>
            </a:r>
            <a:r>
              <a:rPr kumimoji="0" lang="tr-TR" altLang="tr-TR" sz="1800" b="1" i="0" u="none" strike="noStrike" cap="none" normalizeH="0" baseline="0" dirty="0" smtClean="0">
                <a:ln>
                  <a:noFill/>
                </a:ln>
                <a:solidFill>
                  <a:schemeClr val="tx1"/>
                </a:solidFill>
                <a:effectLst/>
                <a:latin typeface="Arial" panose="020B0604020202020204" pitchFamily="34" charset="0"/>
              </a:rPr>
              <a:t> </a:t>
            </a:r>
            <a:r>
              <a:rPr kumimoji="0" lang="tr-TR" altLang="tr-TR" sz="1800" b="1" i="0" u="none" strike="noStrike" cap="none" normalizeH="0" baseline="0" dirty="0" err="1" smtClean="0">
                <a:ln>
                  <a:noFill/>
                </a:ln>
                <a:solidFill>
                  <a:schemeClr val="tx1"/>
                </a:solidFill>
                <a:effectLst/>
                <a:latin typeface="Arial" panose="020B0604020202020204" pitchFamily="34" charset="0"/>
              </a:rPr>
              <a:t>oocarpa</a:t>
            </a:r>
            <a:r>
              <a:rPr kumimoji="0" lang="tr-TR" altLang="tr-TR" sz="1800" b="1" i="0" u="none" strike="noStrike" cap="none" normalizeH="0" baseline="0" dirty="0" smtClean="0">
                <a:ln>
                  <a:noFill/>
                </a:ln>
                <a:solidFill>
                  <a:schemeClr val="tx1"/>
                </a:solidFill>
                <a:effectLst/>
                <a:latin typeface="Arial" panose="020B0604020202020204" pitchFamily="34" charset="0"/>
              </a:rPr>
              <a:t> (Orta Amerika Çamı):</a:t>
            </a:r>
            <a:r>
              <a:rPr kumimoji="0" lang="tr-TR" altLang="tr-TR" sz="1800" b="0" i="0" u="none" strike="noStrike" cap="none" normalizeH="0" baseline="0" dirty="0" smtClean="0">
                <a:ln>
                  <a:noFill/>
                </a:ln>
                <a:solidFill>
                  <a:schemeClr val="tx1"/>
                </a:solidFill>
                <a:effectLst/>
                <a:latin typeface="Arial" panose="020B0604020202020204" pitchFamily="34" charset="0"/>
              </a:rPr>
              <a:t> Meksika ve Orta Amerika'nın tropikal dağlık alanlarında, kuraklığa ve yangına dayanıklı yapısıyla öne çıkar.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1800" b="1" i="0" u="none" strike="noStrike" cap="none" normalizeH="0" baseline="0" dirty="0" err="1" smtClean="0">
                <a:ln>
                  <a:noFill/>
                </a:ln>
                <a:solidFill>
                  <a:schemeClr val="tx1"/>
                </a:solidFill>
                <a:effectLst/>
                <a:latin typeface="Arial" panose="020B0604020202020204" pitchFamily="34" charset="0"/>
              </a:rPr>
              <a:t>Pinus</a:t>
            </a:r>
            <a:r>
              <a:rPr kumimoji="0" lang="tr-TR" altLang="tr-TR" sz="1800" b="1" i="0" u="none" strike="noStrike" cap="none" normalizeH="0" baseline="0" dirty="0" smtClean="0">
                <a:ln>
                  <a:noFill/>
                </a:ln>
                <a:solidFill>
                  <a:schemeClr val="tx1"/>
                </a:solidFill>
                <a:effectLst/>
                <a:latin typeface="Arial" panose="020B0604020202020204" pitchFamily="34" charset="0"/>
              </a:rPr>
              <a:t> </a:t>
            </a:r>
            <a:r>
              <a:rPr kumimoji="0" lang="tr-TR" altLang="tr-TR" sz="1800" b="1" i="0" u="none" strike="noStrike" cap="none" normalizeH="0" baseline="0" dirty="0" err="1" smtClean="0">
                <a:ln>
                  <a:noFill/>
                </a:ln>
                <a:solidFill>
                  <a:schemeClr val="tx1"/>
                </a:solidFill>
                <a:effectLst/>
                <a:latin typeface="Arial" panose="020B0604020202020204" pitchFamily="34" charset="0"/>
              </a:rPr>
              <a:t>kesiya</a:t>
            </a:r>
            <a:r>
              <a:rPr kumimoji="0" lang="tr-TR" altLang="tr-TR" sz="1800" b="1" i="0" u="none" strike="noStrike" cap="none" normalizeH="0" baseline="0" dirty="0" smtClean="0">
                <a:ln>
                  <a:noFill/>
                </a:ln>
                <a:solidFill>
                  <a:schemeClr val="tx1"/>
                </a:solidFill>
                <a:effectLst/>
                <a:latin typeface="Arial" panose="020B0604020202020204" pitchFamily="34" charset="0"/>
              </a:rPr>
              <a:t> (</a:t>
            </a:r>
            <a:r>
              <a:rPr kumimoji="0" lang="tr-TR" altLang="tr-TR" sz="1800" b="1" i="0" u="none" strike="noStrike" cap="none" normalizeH="0" baseline="0" dirty="0" err="1" smtClean="0">
                <a:ln>
                  <a:noFill/>
                </a:ln>
                <a:solidFill>
                  <a:schemeClr val="tx1"/>
                </a:solidFill>
                <a:effectLst/>
                <a:latin typeface="Arial" panose="020B0604020202020204" pitchFamily="34" charset="0"/>
              </a:rPr>
              <a:t>Khasi</a:t>
            </a:r>
            <a:r>
              <a:rPr kumimoji="0" lang="tr-TR" altLang="tr-TR" sz="1800" b="1" i="0" u="none" strike="noStrike" cap="none" normalizeH="0" baseline="0" dirty="0" smtClean="0">
                <a:ln>
                  <a:noFill/>
                </a:ln>
                <a:solidFill>
                  <a:schemeClr val="tx1"/>
                </a:solidFill>
                <a:effectLst/>
                <a:latin typeface="Arial" panose="020B0604020202020204" pitchFamily="34" charset="0"/>
              </a:rPr>
              <a:t> Çamı):</a:t>
            </a:r>
            <a:r>
              <a:rPr kumimoji="0" lang="tr-TR" altLang="tr-TR" sz="1800" b="0" i="0" u="none" strike="noStrike" cap="none" normalizeH="0" baseline="0" dirty="0" smtClean="0">
                <a:ln>
                  <a:noFill/>
                </a:ln>
                <a:solidFill>
                  <a:schemeClr val="tx1"/>
                </a:solidFill>
                <a:effectLst/>
                <a:latin typeface="Arial" panose="020B0604020202020204" pitchFamily="34" charset="0"/>
              </a:rPr>
              <a:t> Hindistan, Çin ve Güneydoğu Asya'nın tropikal ve subtropikal yüksek rakımlarında doğal yayılış gösterir.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1800" b="1" i="0" u="none" strike="noStrike" cap="none" normalizeH="0" baseline="0" dirty="0" err="1" smtClean="0">
                <a:ln>
                  <a:noFill/>
                </a:ln>
                <a:solidFill>
                  <a:schemeClr val="tx1"/>
                </a:solidFill>
                <a:effectLst/>
                <a:latin typeface="Arial" panose="020B0604020202020204" pitchFamily="34" charset="0"/>
              </a:rPr>
              <a:t>Pinus</a:t>
            </a:r>
            <a:r>
              <a:rPr kumimoji="0" lang="tr-TR" altLang="tr-TR" sz="1800" b="1" i="0" u="none" strike="noStrike" cap="none" normalizeH="0" baseline="0" dirty="0" smtClean="0">
                <a:ln>
                  <a:noFill/>
                </a:ln>
                <a:solidFill>
                  <a:schemeClr val="tx1"/>
                </a:solidFill>
                <a:effectLst/>
                <a:latin typeface="Arial" panose="020B0604020202020204" pitchFamily="34" charset="0"/>
              </a:rPr>
              <a:t> patula (Meksika Sarkan Çamı):</a:t>
            </a:r>
            <a:r>
              <a:rPr kumimoji="0" lang="tr-TR" altLang="tr-TR" sz="1800" b="0" i="0" u="none" strike="noStrike" cap="none" normalizeH="0" baseline="0" dirty="0" smtClean="0">
                <a:ln>
                  <a:noFill/>
                </a:ln>
                <a:solidFill>
                  <a:schemeClr val="tx1"/>
                </a:solidFill>
                <a:effectLst/>
                <a:latin typeface="Arial" panose="020B0604020202020204" pitchFamily="34" charset="0"/>
              </a:rPr>
              <a:t> Tropikal dağlık bölgelerde yetişen, uzun ve sarkık iğne yapraklarıyla tanınan, kağıt ve ambalaj sanayisinde çok tercih edilen bir türdür.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1800" b="1" i="0" u="none" strike="noStrike" cap="none" normalizeH="0" baseline="0" dirty="0" err="1" smtClean="0">
                <a:ln>
                  <a:noFill/>
                </a:ln>
                <a:solidFill>
                  <a:schemeClr val="tx1"/>
                </a:solidFill>
                <a:effectLst/>
                <a:latin typeface="Arial" panose="020B0604020202020204" pitchFamily="34" charset="0"/>
              </a:rPr>
              <a:t>Pinus</a:t>
            </a:r>
            <a:r>
              <a:rPr kumimoji="0" lang="tr-TR" altLang="tr-TR" sz="1800" b="1" i="0" u="none" strike="noStrike" cap="none" normalizeH="0" baseline="0" dirty="0" smtClean="0">
                <a:ln>
                  <a:noFill/>
                </a:ln>
                <a:solidFill>
                  <a:schemeClr val="tx1"/>
                </a:solidFill>
                <a:effectLst/>
                <a:latin typeface="Arial" panose="020B0604020202020204" pitchFamily="34" charset="0"/>
              </a:rPr>
              <a:t> tropicalis &amp; </a:t>
            </a:r>
            <a:r>
              <a:rPr kumimoji="0" lang="tr-TR" altLang="tr-TR" sz="1800" b="1" i="0" u="none" strike="noStrike" cap="none" normalizeH="0" baseline="0" dirty="0" err="1" smtClean="0">
                <a:ln>
                  <a:noFill/>
                </a:ln>
                <a:solidFill>
                  <a:schemeClr val="tx1"/>
                </a:solidFill>
                <a:effectLst/>
                <a:latin typeface="Arial" panose="020B0604020202020204" pitchFamily="34" charset="0"/>
              </a:rPr>
              <a:t>Pinus</a:t>
            </a:r>
            <a:r>
              <a:rPr kumimoji="0" lang="tr-TR" altLang="tr-TR" sz="1800" b="1" i="0" u="none" strike="noStrike" cap="none" normalizeH="0" baseline="0" dirty="0" smtClean="0">
                <a:ln>
                  <a:noFill/>
                </a:ln>
                <a:solidFill>
                  <a:schemeClr val="tx1"/>
                </a:solidFill>
                <a:effectLst/>
                <a:latin typeface="Arial" panose="020B0604020202020204" pitchFamily="34" charset="0"/>
              </a:rPr>
              <a:t> cubensis:</a:t>
            </a:r>
            <a:r>
              <a:rPr kumimoji="0" lang="tr-TR" altLang="tr-TR" sz="1800" b="0" i="0" u="none" strike="noStrike" cap="none" normalizeH="0" baseline="0" dirty="0" smtClean="0">
                <a:ln>
                  <a:noFill/>
                </a:ln>
                <a:solidFill>
                  <a:schemeClr val="tx1"/>
                </a:solidFill>
                <a:effectLst/>
                <a:latin typeface="Arial" panose="020B0604020202020204" pitchFamily="34" charset="0"/>
              </a:rPr>
              <a:t> Küba'nın sıcak ova ve tepelerine özgü endemik tropikal çam türleridir.</a:t>
            </a:r>
          </a:p>
        </p:txBody>
      </p:sp>
    </p:spTree>
    <p:extLst>
      <p:ext uri="{BB962C8B-B14F-4D97-AF65-F5344CB8AC3E}">
        <p14:creationId xmlns:p14="http://schemas.microsoft.com/office/powerpoint/2010/main" val="28536499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Bambu Ormanları </a:t>
            </a:r>
            <a:endParaRPr lang="tr-TR" dirty="0"/>
          </a:p>
        </p:txBody>
      </p:sp>
      <p:pic>
        <p:nvPicPr>
          <p:cNvPr id="4" name="İçerik Yer Tutucusu 3"/>
          <p:cNvPicPr>
            <a:picLocks noGrp="1" noChangeAspect="1"/>
          </p:cNvPicPr>
          <p:nvPr>
            <p:ph idx="1"/>
          </p:nvPr>
        </p:nvPicPr>
        <p:blipFill>
          <a:blip r:embed="rId3"/>
          <a:stretch>
            <a:fillRect/>
          </a:stretch>
        </p:blipFill>
        <p:spPr>
          <a:xfrm>
            <a:off x="582930" y="1251697"/>
            <a:ext cx="8946109" cy="4902406"/>
          </a:xfrm>
          <a:prstGeom prst="rect">
            <a:avLst/>
          </a:prstGeom>
        </p:spPr>
      </p:pic>
      <p:pic>
        <p:nvPicPr>
          <p:cNvPr id="5" name="Picture 4" descr="phyll_nigra_halm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9047575" y="2600120"/>
            <a:ext cx="2989848" cy="308334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06798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502825" y="1520190"/>
            <a:ext cx="5593175" cy="3108959"/>
          </a:xfrm>
          <a:prstGeom prst="rect">
            <a:avLst/>
          </a:prstGeom>
        </p:spPr>
      </p:pic>
      <p:pic>
        <p:nvPicPr>
          <p:cNvPr id="5" name="Picture 4" descr="pan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201504" y="1908810"/>
            <a:ext cx="5046792" cy="360140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Unvan 1"/>
          <p:cNvSpPr>
            <a:spLocks noGrp="1"/>
          </p:cNvSpPr>
          <p:nvPr>
            <p:ph type="title"/>
          </p:nvPr>
        </p:nvSpPr>
        <p:spPr>
          <a:xfrm>
            <a:off x="838200" y="365125"/>
            <a:ext cx="10515600" cy="1325563"/>
          </a:xfrm>
        </p:spPr>
        <p:txBody>
          <a:bodyPr/>
          <a:lstStyle/>
          <a:p>
            <a:r>
              <a:rPr lang="tr-TR" dirty="0" smtClean="0"/>
              <a:t>Bambu Ormanları </a:t>
            </a:r>
            <a:endParaRPr lang="tr-TR" dirty="0"/>
          </a:p>
        </p:txBody>
      </p:sp>
    </p:spTree>
    <p:extLst>
      <p:ext uri="{BB962C8B-B14F-4D97-AF65-F5344CB8AC3E}">
        <p14:creationId xmlns:p14="http://schemas.microsoft.com/office/powerpoint/2010/main" val="13552409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3"/>
          <a:stretch>
            <a:fillRect/>
          </a:stretch>
        </p:blipFill>
        <p:spPr>
          <a:xfrm>
            <a:off x="2297430" y="713327"/>
            <a:ext cx="7720148" cy="5839370"/>
          </a:xfrm>
          <a:prstGeom prst="rect">
            <a:avLst/>
          </a:prstGeom>
        </p:spPr>
      </p:pic>
      <p:pic>
        <p:nvPicPr>
          <p:cNvPr id="3" name="Resim 2"/>
          <p:cNvPicPr>
            <a:picLocks noChangeAspect="1"/>
          </p:cNvPicPr>
          <p:nvPr/>
        </p:nvPicPr>
        <p:blipFill>
          <a:blip r:embed="rId4"/>
          <a:stretch>
            <a:fillRect/>
          </a:stretch>
        </p:blipFill>
        <p:spPr>
          <a:xfrm>
            <a:off x="5699578" y="5993896"/>
            <a:ext cx="4318000" cy="558800"/>
          </a:xfrm>
          <a:prstGeom prst="rect">
            <a:avLst/>
          </a:prstGeom>
        </p:spPr>
      </p:pic>
      <p:sp>
        <p:nvSpPr>
          <p:cNvPr id="6" name="Metin kutusu 5"/>
          <p:cNvSpPr txBox="1"/>
          <p:nvPr/>
        </p:nvSpPr>
        <p:spPr>
          <a:xfrm>
            <a:off x="3423920" y="5903964"/>
            <a:ext cx="1473200" cy="369332"/>
          </a:xfrm>
          <a:prstGeom prst="rect">
            <a:avLst/>
          </a:prstGeom>
          <a:solidFill>
            <a:schemeClr val="bg1">
              <a:lumMod val="95000"/>
            </a:schemeClr>
          </a:solidFill>
        </p:spPr>
        <p:txBody>
          <a:bodyPr wrap="square" rtlCol="0">
            <a:spAutoFit/>
          </a:bodyPr>
          <a:lstStyle/>
          <a:p>
            <a:endParaRPr lang="tr-TR" dirty="0"/>
          </a:p>
        </p:txBody>
      </p:sp>
      <p:sp>
        <p:nvSpPr>
          <p:cNvPr id="7" name="Unvan 1"/>
          <p:cNvSpPr>
            <a:spLocks noGrp="1"/>
          </p:cNvSpPr>
          <p:nvPr>
            <p:ph type="title"/>
          </p:nvPr>
        </p:nvSpPr>
        <p:spPr>
          <a:xfrm>
            <a:off x="441778" y="-31660"/>
            <a:ext cx="10515600" cy="846455"/>
          </a:xfrm>
        </p:spPr>
        <p:txBody>
          <a:bodyPr/>
          <a:lstStyle/>
          <a:p>
            <a:r>
              <a:rPr lang="tr-TR" dirty="0" smtClean="0"/>
              <a:t>Muson Ormanlar</a:t>
            </a:r>
            <a:endParaRPr lang="tr-TR" dirty="0"/>
          </a:p>
        </p:txBody>
      </p:sp>
      <p:sp>
        <p:nvSpPr>
          <p:cNvPr id="2" name="Dikdörtgen 1"/>
          <p:cNvSpPr/>
          <p:nvPr/>
        </p:nvSpPr>
        <p:spPr>
          <a:xfrm>
            <a:off x="6640830" y="814795"/>
            <a:ext cx="3223260" cy="4425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82483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1428749" y="846455"/>
            <a:ext cx="9805307" cy="5289594"/>
          </a:xfrm>
          <a:prstGeom prst="rect">
            <a:avLst/>
          </a:prstGeom>
        </p:spPr>
      </p:pic>
      <p:pic>
        <p:nvPicPr>
          <p:cNvPr id="6" name="Resim 5"/>
          <p:cNvPicPr>
            <a:picLocks noChangeAspect="1"/>
          </p:cNvPicPr>
          <p:nvPr/>
        </p:nvPicPr>
        <p:blipFill>
          <a:blip r:embed="rId4"/>
          <a:stretch>
            <a:fillRect/>
          </a:stretch>
        </p:blipFill>
        <p:spPr>
          <a:xfrm>
            <a:off x="6563360" y="6107554"/>
            <a:ext cx="4318000" cy="558800"/>
          </a:xfrm>
          <a:prstGeom prst="rect">
            <a:avLst/>
          </a:prstGeom>
        </p:spPr>
      </p:pic>
      <p:sp>
        <p:nvSpPr>
          <p:cNvPr id="7" name="Unvan 1"/>
          <p:cNvSpPr>
            <a:spLocks noGrp="1"/>
          </p:cNvSpPr>
          <p:nvPr>
            <p:ph type="title"/>
          </p:nvPr>
        </p:nvSpPr>
        <p:spPr>
          <a:xfrm>
            <a:off x="1428749" y="0"/>
            <a:ext cx="10515600" cy="846455"/>
          </a:xfrm>
        </p:spPr>
        <p:txBody>
          <a:bodyPr/>
          <a:lstStyle/>
          <a:p>
            <a:r>
              <a:rPr lang="tr-TR" dirty="0" smtClean="0"/>
              <a:t>Muson Ormanları </a:t>
            </a:r>
            <a:endParaRPr lang="tr-TR" dirty="0"/>
          </a:p>
        </p:txBody>
      </p:sp>
    </p:spTree>
    <p:extLst>
      <p:ext uri="{BB962C8B-B14F-4D97-AF65-F5344CB8AC3E}">
        <p14:creationId xmlns:p14="http://schemas.microsoft.com/office/powerpoint/2010/main" val="31527829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a:stretch>
            <a:fillRect/>
          </a:stretch>
        </p:blipFill>
        <p:spPr>
          <a:xfrm>
            <a:off x="1183086" y="948690"/>
            <a:ext cx="9412524" cy="5472711"/>
          </a:xfrm>
          <a:prstGeom prst="rect">
            <a:avLst/>
          </a:prstGeom>
        </p:spPr>
      </p:pic>
      <p:pic>
        <p:nvPicPr>
          <p:cNvPr id="3" name="Resim 2"/>
          <p:cNvPicPr>
            <a:picLocks noChangeAspect="1"/>
          </p:cNvPicPr>
          <p:nvPr/>
        </p:nvPicPr>
        <p:blipFill>
          <a:blip r:embed="rId4"/>
          <a:stretch>
            <a:fillRect/>
          </a:stretch>
        </p:blipFill>
        <p:spPr>
          <a:xfrm>
            <a:off x="7407910" y="6275896"/>
            <a:ext cx="4318000" cy="558800"/>
          </a:xfrm>
          <a:prstGeom prst="rect">
            <a:avLst/>
          </a:prstGeom>
        </p:spPr>
      </p:pic>
      <p:sp>
        <p:nvSpPr>
          <p:cNvPr id="4" name="Unvan 1"/>
          <p:cNvSpPr>
            <a:spLocks noGrp="1"/>
          </p:cNvSpPr>
          <p:nvPr>
            <p:ph type="title"/>
          </p:nvPr>
        </p:nvSpPr>
        <p:spPr>
          <a:xfrm>
            <a:off x="441778" y="-31660"/>
            <a:ext cx="10515600" cy="846455"/>
          </a:xfrm>
        </p:spPr>
        <p:txBody>
          <a:bodyPr/>
          <a:lstStyle/>
          <a:p>
            <a:r>
              <a:rPr lang="tr-TR" dirty="0" smtClean="0"/>
              <a:t>Sert Yapraklı Ormanları </a:t>
            </a:r>
            <a:endParaRPr lang="tr-TR" dirty="0"/>
          </a:p>
        </p:txBody>
      </p:sp>
    </p:spTree>
    <p:extLst>
      <p:ext uri="{BB962C8B-B14F-4D97-AF65-F5344CB8AC3E}">
        <p14:creationId xmlns:p14="http://schemas.microsoft.com/office/powerpoint/2010/main" val="6111836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3"/>
          <a:stretch>
            <a:fillRect/>
          </a:stretch>
        </p:blipFill>
        <p:spPr>
          <a:xfrm>
            <a:off x="441778" y="688747"/>
            <a:ext cx="10839830" cy="5914347"/>
          </a:xfrm>
          <a:prstGeom prst="rect">
            <a:avLst/>
          </a:prstGeom>
        </p:spPr>
      </p:pic>
      <p:sp>
        <p:nvSpPr>
          <p:cNvPr id="5" name="Unvan 1"/>
          <p:cNvSpPr>
            <a:spLocks noGrp="1"/>
          </p:cNvSpPr>
          <p:nvPr>
            <p:ph type="title"/>
          </p:nvPr>
        </p:nvSpPr>
        <p:spPr>
          <a:xfrm>
            <a:off x="441778" y="-31660"/>
            <a:ext cx="10515600" cy="846455"/>
          </a:xfrm>
        </p:spPr>
        <p:txBody>
          <a:bodyPr/>
          <a:lstStyle/>
          <a:p>
            <a:r>
              <a:rPr lang="tr-TR" dirty="0" smtClean="0"/>
              <a:t>Sert Yapraklı Ormanlar </a:t>
            </a:r>
            <a:endParaRPr lang="tr-TR" dirty="0"/>
          </a:p>
        </p:txBody>
      </p:sp>
    </p:spTree>
    <p:extLst>
      <p:ext uri="{BB962C8B-B14F-4D97-AF65-F5344CB8AC3E}">
        <p14:creationId xmlns:p14="http://schemas.microsoft.com/office/powerpoint/2010/main" val="30332469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70815"/>
            <a:ext cx="10515600" cy="1325563"/>
          </a:xfrm>
        </p:spPr>
        <p:txBody>
          <a:bodyPr/>
          <a:lstStyle/>
          <a:p>
            <a:r>
              <a:rPr lang="tr-TR" dirty="0" smtClean="0"/>
              <a:t>Maki-</a:t>
            </a:r>
            <a:r>
              <a:rPr lang="tr-TR" dirty="0" err="1" smtClean="0"/>
              <a:t>Garik</a:t>
            </a:r>
            <a:endParaRPr lang="tr-TR" dirty="0"/>
          </a:p>
        </p:txBody>
      </p:sp>
      <p:pic>
        <p:nvPicPr>
          <p:cNvPr id="4" name="Resim 3"/>
          <p:cNvPicPr>
            <a:picLocks noChangeAspect="1"/>
          </p:cNvPicPr>
          <p:nvPr/>
        </p:nvPicPr>
        <p:blipFill>
          <a:blip r:embed="rId3"/>
          <a:stretch>
            <a:fillRect/>
          </a:stretch>
        </p:blipFill>
        <p:spPr>
          <a:xfrm>
            <a:off x="838200" y="1097072"/>
            <a:ext cx="10408920" cy="5660359"/>
          </a:xfrm>
          <a:prstGeom prst="rect">
            <a:avLst/>
          </a:prstGeom>
        </p:spPr>
      </p:pic>
    </p:spTree>
    <p:extLst>
      <p:ext uri="{BB962C8B-B14F-4D97-AF65-F5344CB8AC3E}">
        <p14:creationId xmlns:p14="http://schemas.microsoft.com/office/powerpoint/2010/main" val="16768971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1922700" y="480421"/>
            <a:ext cx="8827296" cy="6148977"/>
          </a:xfrm>
          <a:prstGeom prst="rect">
            <a:avLst/>
          </a:prstGeom>
        </p:spPr>
      </p:pic>
      <p:pic>
        <p:nvPicPr>
          <p:cNvPr id="3" name="Resim 2"/>
          <p:cNvPicPr>
            <a:picLocks noChangeAspect="1"/>
          </p:cNvPicPr>
          <p:nvPr/>
        </p:nvPicPr>
        <p:blipFill>
          <a:blip r:embed="rId4"/>
          <a:stretch>
            <a:fillRect/>
          </a:stretch>
        </p:blipFill>
        <p:spPr>
          <a:xfrm>
            <a:off x="6431996" y="6070598"/>
            <a:ext cx="4318000" cy="558800"/>
          </a:xfrm>
          <a:prstGeom prst="rect">
            <a:avLst/>
          </a:prstGeom>
        </p:spPr>
      </p:pic>
    </p:spTree>
    <p:extLst>
      <p:ext uri="{BB962C8B-B14F-4D97-AF65-F5344CB8AC3E}">
        <p14:creationId xmlns:p14="http://schemas.microsoft.com/office/powerpoint/2010/main" val="7207561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3"/>
          <a:stretch>
            <a:fillRect/>
          </a:stretch>
        </p:blipFill>
        <p:spPr>
          <a:xfrm>
            <a:off x="4263390" y="2803850"/>
            <a:ext cx="7928610" cy="3728867"/>
          </a:xfrm>
          <a:prstGeom prst="rect">
            <a:avLst/>
          </a:prstGeom>
        </p:spPr>
      </p:pic>
      <p:sp>
        <p:nvSpPr>
          <p:cNvPr id="2" name="Rectangle 1"/>
          <p:cNvSpPr>
            <a:spLocks noChangeArrowheads="1"/>
          </p:cNvSpPr>
          <p:nvPr/>
        </p:nvSpPr>
        <p:spPr bwMode="auto">
          <a:xfrm>
            <a:off x="6340961" y="1516391"/>
            <a:ext cx="585103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tr-TR" altLang="tr-TR" sz="1800" b="0" i="0" u="none" strike="noStrike" cap="none" normalizeH="0" baseline="0" dirty="0" smtClean="0">
                <a:ln>
                  <a:noFill/>
                </a:ln>
                <a:solidFill>
                  <a:schemeClr val="tx1"/>
                </a:solidFill>
                <a:effectLst/>
                <a:latin typeface="Arial" panose="020B0604020202020204" pitchFamily="34" charset="0"/>
              </a:rPr>
              <a:t>Yıllık ortalama sıcaklık </a:t>
            </a:r>
            <a:r>
              <a:rPr kumimoji="0" lang="tr-TR" altLang="tr-TR" sz="1800" b="1" i="0" u="none" strike="noStrike" cap="none" normalizeH="0" baseline="0" dirty="0" smtClean="0">
                <a:ln>
                  <a:noFill/>
                </a:ln>
                <a:solidFill>
                  <a:schemeClr val="tx1"/>
                </a:solidFill>
                <a:effectLst/>
                <a:latin typeface="Arial" panose="020B0604020202020204" pitchFamily="34" charset="0"/>
              </a:rPr>
              <a:t>10 °C ile 18 °C</a:t>
            </a:r>
            <a:r>
              <a:rPr kumimoji="0" lang="tr-TR" altLang="tr-TR" sz="1800" b="0" i="0" u="none" strike="noStrike" cap="none" normalizeH="0" baseline="0" dirty="0" smtClean="0">
                <a:ln>
                  <a:noFill/>
                </a:ln>
                <a:solidFill>
                  <a:schemeClr val="tx1"/>
                </a:solidFill>
                <a:effectLst/>
                <a:latin typeface="Arial" panose="020B0604020202020204" pitchFamily="34" charset="0"/>
              </a:rPr>
              <a:t> arasında değişir. </a:t>
            </a:r>
          </a:p>
          <a:p>
            <a:pPr marL="0" marR="0" lvl="0" indent="0" algn="l" defTabSz="914400" rtl="0" eaLnBrk="0" fontAlgn="base" latinLnBrk="0" hangingPunct="0">
              <a:lnSpc>
                <a:spcPct val="100000"/>
              </a:lnSpc>
              <a:spcBef>
                <a:spcPct val="0"/>
              </a:spcBef>
              <a:spcAft>
                <a:spcPct val="0"/>
              </a:spcAft>
              <a:buClrTx/>
              <a:buSzTx/>
              <a:tabLst/>
            </a:pPr>
            <a:r>
              <a:rPr kumimoji="0" lang="tr-TR" altLang="tr-TR" sz="1800" b="0" i="0" u="none" strike="noStrike" cap="none" normalizeH="0" baseline="0" dirty="0" smtClean="0">
                <a:ln>
                  <a:noFill/>
                </a:ln>
                <a:solidFill>
                  <a:schemeClr val="tx1"/>
                </a:solidFill>
                <a:effectLst/>
                <a:latin typeface="Arial" panose="020B0604020202020204" pitchFamily="34" charset="0"/>
              </a:rPr>
              <a:t>Yazlar ılık/sıcak, kışlar ise dondurucu soğuklar içerir.</a:t>
            </a:r>
          </a:p>
          <a:p>
            <a:pPr marL="0" marR="0" lvl="0" indent="0" algn="l" defTabSz="914400" rtl="0" eaLnBrk="0" fontAlgn="base" latinLnBrk="0" hangingPunct="0">
              <a:lnSpc>
                <a:spcPct val="100000"/>
              </a:lnSpc>
              <a:spcBef>
                <a:spcPct val="0"/>
              </a:spcBef>
              <a:spcAft>
                <a:spcPct val="0"/>
              </a:spcAft>
              <a:buClrTx/>
              <a:buSzTx/>
              <a:tabLst/>
            </a:pPr>
            <a:r>
              <a:rPr kumimoji="0" lang="tr-TR" altLang="tr-TR" sz="1800" b="0" i="0" u="none" strike="noStrike" cap="none" normalizeH="0" baseline="0" dirty="0" smtClean="0">
                <a:ln>
                  <a:noFill/>
                </a:ln>
                <a:solidFill>
                  <a:schemeClr val="tx1"/>
                </a:solidFill>
                <a:effectLst/>
                <a:latin typeface="Arial" panose="020B0604020202020204" pitchFamily="34" charset="0"/>
              </a:rPr>
              <a:t>Yıllık yağış miktarı </a:t>
            </a:r>
            <a:r>
              <a:rPr kumimoji="0" lang="tr-TR" altLang="tr-TR" sz="1800" b="1" i="0" u="none" strike="noStrike" cap="none" normalizeH="0" baseline="0" dirty="0" smtClean="0">
                <a:ln>
                  <a:noFill/>
                </a:ln>
                <a:solidFill>
                  <a:schemeClr val="tx1"/>
                </a:solidFill>
                <a:effectLst/>
                <a:latin typeface="Arial" panose="020B0604020202020204" pitchFamily="34" charset="0"/>
              </a:rPr>
              <a:t>750 mm ile 1.500 mm / 2000 mm</a:t>
            </a: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pic>
        <p:nvPicPr>
          <p:cNvPr id="4" name="Resim 3"/>
          <p:cNvPicPr>
            <a:picLocks noChangeAspect="1"/>
          </p:cNvPicPr>
          <p:nvPr/>
        </p:nvPicPr>
        <p:blipFill>
          <a:blip r:embed="rId4"/>
          <a:stretch>
            <a:fillRect/>
          </a:stretch>
        </p:blipFill>
        <p:spPr>
          <a:xfrm>
            <a:off x="0" y="1301307"/>
            <a:ext cx="6166198" cy="3005087"/>
          </a:xfrm>
          <a:prstGeom prst="rect">
            <a:avLst/>
          </a:prstGeom>
        </p:spPr>
      </p:pic>
      <p:sp>
        <p:nvSpPr>
          <p:cNvPr id="3" name="Unvan 2"/>
          <p:cNvSpPr>
            <a:spLocks noGrp="1"/>
          </p:cNvSpPr>
          <p:nvPr>
            <p:ph type="title"/>
          </p:nvPr>
        </p:nvSpPr>
        <p:spPr/>
        <p:txBody>
          <a:bodyPr/>
          <a:lstStyle/>
          <a:p>
            <a:endParaRPr lang="tr-TR"/>
          </a:p>
        </p:txBody>
      </p:sp>
    </p:spTree>
    <p:extLst>
      <p:ext uri="{BB962C8B-B14F-4D97-AF65-F5344CB8AC3E}">
        <p14:creationId xmlns:p14="http://schemas.microsoft.com/office/powerpoint/2010/main" val="1466197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913357" y="0"/>
            <a:ext cx="10051277" cy="6557081"/>
          </a:xfrm>
          <a:prstGeom prst="rect">
            <a:avLst/>
          </a:prstGeom>
        </p:spPr>
      </p:pic>
      <p:pic>
        <p:nvPicPr>
          <p:cNvPr id="3" name="Resim 2"/>
          <p:cNvPicPr>
            <a:picLocks noChangeAspect="1"/>
          </p:cNvPicPr>
          <p:nvPr/>
        </p:nvPicPr>
        <p:blipFill>
          <a:blip r:embed="rId4"/>
          <a:stretch>
            <a:fillRect/>
          </a:stretch>
        </p:blipFill>
        <p:spPr>
          <a:xfrm>
            <a:off x="6173107" y="5857521"/>
            <a:ext cx="4318000" cy="558800"/>
          </a:xfrm>
          <a:prstGeom prst="rect">
            <a:avLst/>
          </a:prstGeom>
        </p:spPr>
      </p:pic>
    </p:spTree>
    <p:extLst>
      <p:ext uri="{BB962C8B-B14F-4D97-AF65-F5344CB8AC3E}">
        <p14:creationId xmlns:p14="http://schemas.microsoft.com/office/powerpoint/2010/main" val="33498694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379500" y="540225"/>
            <a:ext cx="3318740" cy="5464013"/>
          </a:xfrm>
          <a:prstGeom prst="rect">
            <a:avLst/>
          </a:prstGeom>
        </p:spPr>
      </p:pic>
      <p:pic>
        <p:nvPicPr>
          <p:cNvPr id="6" name="Resim 5"/>
          <p:cNvPicPr>
            <a:picLocks noChangeAspect="1"/>
          </p:cNvPicPr>
          <p:nvPr/>
        </p:nvPicPr>
        <p:blipFill>
          <a:blip r:embed="rId4"/>
          <a:stretch>
            <a:fillRect/>
          </a:stretch>
        </p:blipFill>
        <p:spPr>
          <a:xfrm>
            <a:off x="3738880" y="540225"/>
            <a:ext cx="4084674" cy="5502117"/>
          </a:xfrm>
          <a:prstGeom prst="rect">
            <a:avLst/>
          </a:prstGeom>
        </p:spPr>
      </p:pic>
      <p:pic>
        <p:nvPicPr>
          <p:cNvPr id="7" name="Resim 6"/>
          <p:cNvPicPr>
            <a:picLocks noChangeAspect="1"/>
          </p:cNvPicPr>
          <p:nvPr/>
        </p:nvPicPr>
        <p:blipFill>
          <a:blip r:embed="rId5"/>
          <a:stretch>
            <a:fillRect/>
          </a:stretch>
        </p:blipFill>
        <p:spPr>
          <a:xfrm>
            <a:off x="7864194" y="555466"/>
            <a:ext cx="3970364" cy="5471634"/>
          </a:xfrm>
          <a:prstGeom prst="rect">
            <a:avLst/>
          </a:prstGeom>
        </p:spPr>
      </p:pic>
    </p:spTree>
    <p:extLst>
      <p:ext uri="{BB962C8B-B14F-4D97-AF65-F5344CB8AC3E}">
        <p14:creationId xmlns:p14="http://schemas.microsoft.com/office/powerpoint/2010/main" val="41193841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1110784" y="669471"/>
            <a:ext cx="9149213" cy="5311549"/>
          </a:xfrm>
          <a:prstGeom prst="rect">
            <a:avLst/>
          </a:prstGeom>
        </p:spPr>
      </p:pic>
      <p:pic>
        <p:nvPicPr>
          <p:cNvPr id="3" name="Resim 2"/>
          <p:cNvPicPr>
            <a:picLocks noChangeAspect="1"/>
          </p:cNvPicPr>
          <p:nvPr/>
        </p:nvPicPr>
        <p:blipFill>
          <a:blip r:embed="rId4"/>
          <a:stretch>
            <a:fillRect/>
          </a:stretch>
        </p:blipFill>
        <p:spPr>
          <a:xfrm>
            <a:off x="5941997" y="5981020"/>
            <a:ext cx="4318000" cy="558800"/>
          </a:xfrm>
          <a:prstGeom prst="rect">
            <a:avLst/>
          </a:prstGeom>
        </p:spPr>
      </p:pic>
    </p:spTree>
    <p:extLst>
      <p:ext uri="{BB962C8B-B14F-4D97-AF65-F5344CB8AC3E}">
        <p14:creationId xmlns:p14="http://schemas.microsoft.com/office/powerpoint/2010/main" val="38959931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a:stretch>
            <a:fillRect/>
          </a:stretch>
        </p:blipFill>
        <p:spPr>
          <a:xfrm>
            <a:off x="262890" y="1325880"/>
            <a:ext cx="6508665" cy="3674822"/>
          </a:xfrm>
          <a:prstGeom prst="rect">
            <a:avLst/>
          </a:prstGeom>
        </p:spPr>
      </p:pic>
      <p:pic>
        <p:nvPicPr>
          <p:cNvPr id="5" name="Resim 4"/>
          <p:cNvPicPr>
            <a:picLocks noChangeAspect="1"/>
          </p:cNvPicPr>
          <p:nvPr/>
        </p:nvPicPr>
        <p:blipFill>
          <a:blip r:embed="rId4"/>
          <a:stretch>
            <a:fillRect/>
          </a:stretch>
        </p:blipFill>
        <p:spPr>
          <a:xfrm>
            <a:off x="5812296" y="2788659"/>
            <a:ext cx="6186664" cy="3703581"/>
          </a:xfrm>
          <a:prstGeom prst="rect">
            <a:avLst/>
          </a:prstGeom>
        </p:spPr>
      </p:pic>
      <p:sp>
        <p:nvSpPr>
          <p:cNvPr id="4" name="Unvan 1"/>
          <p:cNvSpPr>
            <a:spLocks noGrp="1"/>
          </p:cNvSpPr>
          <p:nvPr>
            <p:ph type="title"/>
          </p:nvPr>
        </p:nvSpPr>
        <p:spPr>
          <a:xfrm>
            <a:off x="838200" y="170815"/>
            <a:ext cx="10515600" cy="1325563"/>
          </a:xfrm>
        </p:spPr>
        <p:txBody>
          <a:bodyPr/>
          <a:lstStyle/>
          <a:p>
            <a:r>
              <a:rPr lang="tr-TR" dirty="0" smtClean="0"/>
              <a:t>Galeri Ormanları </a:t>
            </a:r>
            <a:endParaRPr lang="tr-TR" dirty="0"/>
          </a:p>
        </p:txBody>
      </p:sp>
    </p:spTree>
    <p:extLst>
      <p:ext uri="{BB962C8B-B14F-4D97-AF65-F5344CB8AC3E}">
        <p14:creationId xmlns:p14="http://schemas.microsoft.com/office/powerpoint/2010/main" val="23290648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0" y="130628"/>
            <a:ext cx="12054098" cy="6555921"/>
          </a:xfrm>
          <a:prstGeom prst="rect">
            <a:avLst/>
          </a:prstGeom>
        </p:spPr>
      </p:pic>
      <p:pic>
        <p:nvPicPr>
          <p:cNvPr id="3" name="Resim 2"/>
          <p:cNvPicPr>
            <a:picLocks noChangeAspect="1"/>
          </p:cNvPicPr>
          <p:nvPr/>
        </p:nvPicPr>
        <p:blipFill>
          <a:blip r:embed="rId4"/>
          <a:stretch>
            <a:fillRect/>
          </a:stretch>
        </p:blipFill>
        <p:spPr>
          <a:xfrm>
            <a:off x="7874000" y="0"/>
            <a:ext cx="4318000" cy="558800"/>
          </a:xfrm>
          <a:prstGeom prst="rect">
            <a:avLst/>
          </a:prstGeom>
        </p:spPr>
      </p:pic>
    </p:spTree>
    <p:extLst>
      <p:ext uri="{BB962C8B-B14F-4D97-AF65-F5344CB8AC3E}">
        <p14:creationId xmlns:p14="http://schemas.microsoft.com/office/powerpoint/2010/main" val="9720827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65478" y="-1"/>
            <a:ext cx="11659533" cy="6376307"/>
          </a:xfrm>
          <a:prstGeom prst="rect">
            <a:avLst/>
          </a:prstGeom>
        </p:spPr>
      </p:pic>
      <p:pic>
        <p:nvPicPr>
          <p:cNvPr id="3" name="Resim 2"/>
          <p:cNvPicPr>
            <a:picLocks noChangeAspect="1"/>
          </p:cNvPicPr>
          <p:nvPr/>
        </p:nvPicPr>
        <p:blipFill>
          <a:blip r:embed="rId4"/>
          <a:stretch>
            <a:fillRect/>
          </a:stretch>
        </p:blipFill>
        <p:spPr>
          <a:xfrm>
            <a:off x="65478" y="5817506"/>
            <a:ext cx="4318000" cy="558800"/>
          </a:xfrm>
          <a:prstGeom prst="rect">
            <a:avLst/>
          </a:prstGeom>
        </p:spPr>
      </p:pic>
    </p:spTree>
    <p:extLst>
      <p:ext uri="{BB962C8B-B14F-4D97-AF65-F5344CB8AC3E}">
        <p14:creationId xmlns:p14="http://schemas.microsoft.com/office/powerpoint/2010/main" val="21098118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374903" y="342900"/>
            <a:ext cx="5336345" cy="2927578"/>
          </a:xfrm>
          <a:prstGeom prst="rect">
            <a:avLst/>
          </a:prstGeom>
        </p:spPr>
      </p:pic>
      <p:pic>
        <p:nvPicPr>
          <p:cNvPr id="6" name="İçerik Yer Tutucusu 3"/>
          <p:cNvPicPr>
            <a:picLocks noChangeAspect="1"/>
          </p:cNvPicPr>
          <p:nvPr/>
        </p:nvPicPr>
        <p:blipFill>
          <a:blip r:embed="rId4"/>
          <a:stretch>
            <a:fillRect/>
          </a:stretch>
        </p:blipFill>
        <p:spPr>
          <a:xfrm>
            <a:off x="5992585" y="342900"/>
            <a:ext cx="5781606" cy="3104936"/>
          </a:xfrm>
          <a:prstGeom prst="rect">
            <a:avLst/>
          </a:prstGeom>
        </p:spPr>
      </p:pic>
      <p:pic>
        <p:nvPicPr>
          <p:cNvPr id="7" name="İçerik Yer Tutucusu 3"/>
          <p:cNvPicPr>
            <a:picLocks noChangeAspect="1"/>
          </p:cNvPicPr>
          <p:nvPr/>
        </p:nvPicPr>
        <p:blipFill>
          <a:blip r:embed="rId5"/>
          <a:stretch>
            <a:fillRect/>
          </a:stretch>
        </p:blipFill>
        <p:spPr>
          <a:xfrm>
            <a:off x="256632" y="3382521"/>
            <a:ext cx="5735953" cy="3144408"/>
          </a:xfrm>
          <a:prstGeom prst="rect">
            <a:avLst/>
          </a:prstGeom>
        </p:spPr>
      </p:pic>
      <p:pic>
        <p:nvPicPr>
          <p:cNvPr id="8" name="Resim 7"/>
          <p:cNvPicPr>
            <a:picLocks noChangeAspect="1"/>
          </p:cNvPicPr>
          <p:nvPr/>
        </p:nvPicPr>
        <p:blipFill>
          <a:blip r:embed="rId6"/>
          <a:stretch>
            <a:fillRect/>
          </a:stretch>
        </p:blipFill>
        <p:spPr>
          <a:xfrm>
            <a:off x="6205202" y="3546389"/>
            <a:ext cx="5568989" cy="3101546"/>
          </a:xfrm>
          <a:prstGeom prst="rect">
            <a:avLst/>
          </a:prstGeom>
        </p:spPr>
      </p:pic>
    </p:spTree>
    <p:extLst>
      <p:ext uri="{BB962C8B-B14F-4D97-AF65-F5344CB8AC3E}">
        <p14:creationId xmlns:p14="http://schemas.microsoft.com/office/powerpoint/2010/main" val="41947528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391104" y="259492"/>
            <a:ext cx="11487187" cy="6252519"/>
          </a:xfrm>
          <a:prstGeom prst="rect">
            <a:avLst/>
          </a:prstGeom>
        </p:spPr>
      </p:pic>
    </p:spTree>
    <p:extLst>
      <p:ext uri="{BB962C8B-B14F-4D97-AF65-F5344CB8AC3E}">
        <p14:creationId xmlns:p14="http://schemas.microsoft.com/office/powerpoint/2010/main" val="2717178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a:stretch>
            <a:fillRect/>
          </a:stretch>
        </p:blipFill>
        <p:spPr>
          <a:xfrm>
            <a:off x="667266" y="567656"/>
            <a:ext cx="10686534" cy="5815711"/>
          </a:xfrm>
          <a:prstGeom prst="rect">
            <a:avLst/>
          </a:prstGeom>
        </p:spPr>
      </p:pic>
    </p:spTree>
    <p:extLst>
      <p:ext uri="{BB962C8B-B14F-4D97-AF65-F5344CB8AC3E}">
        <p14:creationId xmlns:p14="http://schemas.microsoft.com/office/powerpoint/2010/main" val="36917345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3"/>
          <a:stretch>
            <a:fillRect/>
          </a:stretch>
        </p:blipFill>
        <p:spPr>
          <a:xfrm>
            <a:off x="172952" y="0"/>
            <a:ext cx="11726605" cy="6449124"/>
          </a:xfrm>
          <a:prstGeom prst="rect">
            <a:avLst/>
          </a:prstGeom>
        </p:spPr>
      </p:pic>
    </p:spTree>
    <p:extLst>
      <p:ext uri="{BB962C8B-B14F-4D97-AF65-F5344CB8AC3E}">
        <p14:creationId xmlns:p14="http://schemas.microsoft.com/office/powerpoint/2010/main" val="28354940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534665" y="259491"/>
            <a:ext cx="11290751" cy="6140756"/>
          </a:xfrm>
          <a:prstGeom prst="rect">
            <a:avLst/>
          </a:prstGeom>
        </p:spPr>
      </p:pic>
    </p:spTree>
    <p:extLst>
      <p:ext uri="{BB962C8B-B14F-4D97-AF65-F5344CB8AC3E}">
        <p14:creationId xmlns:p14="http://schemas.microsoft.com/office/powerpoint/2010/main" val="9371831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358531" y="263218"/>
            <a:ext cx="11726377" cy="6420372"/>
          </a:xfrm>
          <a:prstGeom prst="rect">
            <a:avLst/>
          </a:prstGeom>
        </p:spPr>
      </p:pic>
    </p:spTree>
    <p:extLst>
      <p:ext uri="{BB962C8B-B14F-4D97-AF65-F5344CB8AC3E}">
        <p14:creationId xmlns:p14="http://schemas.microsoft.com/office/powerpoint/2010/main" val="21232513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515398" y="259490"/>
            <a:ext cx="11261856" cy="6178379"/>
          </a:xfrm>
          <a:prstGeom prst="rect">
            <a:avLst/>
          </a:prstGeom>
        </p:spPr>
      </p:pic>
    </p:spTree>
    <p:extLst>
      <p:ext uri="{BB962C8B-B14F-4D97-AF65-F5344CB8AC3E}">
        <p14:creationId xmlns:p14="http://schemas.microsoft.com/office/powerpoint/2010/main" val="37444152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338723" y="429310"/>
            <a:ext cx="11286305" cy="6230981"/>
          </a:xfrm>
          <a:prstGeom prst="rect">
            <a:avLst/>
          </a:prstGeom>
        </p:spPr>
      </p:pic>
    </p:spTree>
    <p:extLst>
      <p:ext uri="{BB962C8B-B14F-4D97-AF65-F5344CB8AC3E}">
        <p14:creationId xmlns:p14="http://schemas.microsoft.com/office/powerpoint/2010/main" val="6705777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481166" y="296561"/>
            <a:ext cx="11391477" cy="6314303"/>
          </a:xfrm>
          <a:prstGeom prst="rect">
            <a:avLst/>
          </a:prstGeom>
        </p:spPr>
      </p:pic>
    </p:spTree>
    <p:extLst>
      <p:ext uri="{BB962C8B-B14F-4D97-AF65-F5344CB8AC3E}">
        <p14:creationId xmlns:p14="http://schemas.microsoft.com/office/powerpoint/2010/main" val="24501983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İklim Değişiminin Ormanlar üzerindeki Göstergeleri </a:t>
            </a:r>
            <a:endParaRPr lang="tr-TR" dirty="0"/>
          </a:p>
        </p:txBody>
      </p:sp>
      <p:sp>
        <p:nvSpPr>
          <p:cNvPr id="3" name="İçerik Yer Tutucusu 2"/>
          <p:cNvSpPr>
            <a:spLocks noGrp="1"/>
          </p:cNvSpPr>
          <p:nvPr>
            <p:ph idx="1"/>
          </p:nvPr>
        </p:nvSpPr>
        <p:spPr>
          <a:xfrm>
            <a:off x="838200" y="2522855"/>
            <a:ext cx="10515600" cy="2392045"/>
          </a:xfrm>
        </p:spPr>
        <p:txBody>
          <a:bodyPr>
            <a:noAutofit/>
          </a:bodyPr>
          <a:lstStyle/>
          <a:p>
            <a:r>
              <a:rPr lang="tr-TR" sz="3600" b="1" dirty="0" smtClean="0"/>
              <a:t>Yangınların artması, </a:t>
            </a:r>
          </a:p>
          <a:p>
            <a:r>
              <a:rPr lang="tr-TR" sz="3600" b="1" dirty="0" smtClean="0"/>
              <a:t>Böcek salgınlarının epidemiye dönüşmesi, </a:t>
            </a:r>
          </a:p>
          <a:p>
            <a:r>
              <a:rPr lang="tr-TR" sz="3600" b="1" dirty="0" smtClean="0"/>
              <a:t>Ağaçların </a:t>
            </a:r>
            <a:r>
              <a:rPr lang="tr-TR" sz="3600" b="1" dirty="0"/>
              <a:t>göçü </a:t>
            </a:r>
            <a:endParaRPr lang="tr-TR" sz="3600" b="1" dirty="0" smtClean="0"/>
          </a:p>
          <a:p>
            <a:r>
              <a:rPr lang="tr-TR" sz="3600" b="1" dirty="0" smtClean="0"/>
              <a:t>Hızlanan </a:t>
            </a:r>
            <a:r>
              <a:rPr lang="tr-TR" sz="3600" b="1" dirty="0"/>
              <a:t>tür </a:t>
            </a:r>
            <a:r>
              <a:rPr lang="tr-TR" sz="3600" b="1" dirty="0" smtClean="0"/>
              <a:t>kayıpları</a:t>
            </a:r>
            <a:endParaRPr lang="tr-TR" sz="3600" dirty="0"/>
          </a:p>
          <a:p>
            <a:pPr marL="0" indent="0">
              <a:buNone/>
            </a:pPr>
            <a:endParaRPr lang="tr-TR" sz="3600" dirty="0"/>
          </a:p>
        </p:txBody>
      </p:sp>
    </p:spTree>
    <p:extLst>
      <p:ext uri="{BB962C8B-B14F-4D97-AF65-F5344CB8AC3E}">
        <p14:creationId xmlns:p14="http://schemas.microsoft.com/office/powerpoint/2010/main" val="19720715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20157" y="174827"/>
            <a:ext cx="12171843" cy="6683173"/>
          </a:xfrm>
          <a:prstGeom prst="rect">
            <a:avLst/>
          </a:prstGeom>
        </p:spPr>
      </p:pic>
    </p:spTree>
    <p:extLst>
      <p:ext uri="{BB962C8B-B14F-4D97-AF65-F5344CB8AC3E}">
        <p14:creationId xmlns:p14="http://schemas.microsoft.com/office/powerpoint/2010/main" val="25890624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3"/>
          <a:stretch>
            <a:fillRect/>
          </a:stretch>
        </p:blipFill>
        <p:spPr>
          <a:xfrm>
            <a:off x="0" y="0"/>
            <a:ext cx="12159576" cy="6858000"/>
          </a:xfrm>
          <a:prstGeom prst="rect">
            <a:avLst/>
          </a:prstGeom>
        </p:spPr>
      </p:pic>
    </p:spTree>
    <p:extLst>
      <p:ext uri="{BB962C8B-B14F-4D97-AF65-F5344CB8AC3E}">
        <p14:creationId xmlns:p14="http://schemas.microsoft.com/office/powerpoint/2010/main" val="33310003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274320" y="817457"/>
            <a:ext cx="11704320" cy="6160770"/>
          </a:xfrm>
          <a:prstGeom prst="rect">
            <a:avLst/>
          </a:prstGeom>
        </p:spPr>
      </p:pic>
      <p:pic>
        <p:nvPicPr>
          <p:cNvPr id="5" name="Resim 4"/>
          <p:cNvPicPr>
            <a:picLocks noChangeAspect="1"/>
          </p:cNvPicPr>
          <p:nvPr/>
        </p:nvPicPr>
        <p:blipFill>
          <a:blip r:embed="rId4"/>
          <a:stretch>
            <a:fillRect/>
          </a:stretch>
        </p:blipFill>
        <p:spPr>
          <a:xfrm>
            <a:off x="7799318" y="721360"/>
            <a:ext cx="4179322" cy="3176482"/>
          </a:xfrm>
          <a:prstGeom prst="rect">
            <a:avLst/>
          </a:prstGeom>
          <a:ln>
            <a:noFill/>
          </a:ln>
          <a:effectLst>
            <a:softEdge rad="112500"/>
          </a:effectLst>
        </p:spPr>
      </p:pic>
      <p:sp>
        <p:nvSpPr>
          <p:cNvPr id="2" name="Metin kutusu 1"/>
          <p:cNvSpPr txBox="1"/>
          <p:nvPr/>
        </p:nvSpPr>
        <p:spPr>
          <a:xfrm>
            <a:off x="3348990" y="251460"/>
            <a:ext cx="5063490" cy="369332"/>
          </a:xfrm>
          <a:prstGeom prst="rect">
            <a:avLst/>
          </a:prstGeom>
          <a:noFill/>
        </p:spPr>
        <p:txBody>
          <a:bodyPr wrap="square" rtlCol="0">
            <a:spAutoFit/>
          </a:bodyPr>
          <a:lstStyle/>
          <a:p>
            <a:pPr algn="ctr"/>
            <a:r>
              <a:rPr lang="tr-TR" dirty="0" smtClean="0"/>
              <a:t>Orman yangınları </a:t>
            </a:r>
            <a:endParaRPr lang="tr-TR" dirty="0"/>
          </a:p>
        </p:txBody>
      </p:sp>
    </p:spTree>
    <p:extLst>
      <p:ext uri="{BB962C8B-B14F-4D97-AF65-F5344CB8AC3E}">
        <p14:creationId xmlns:p14="http://schemas.microsoft.com/office/powerpoint/2010/main" val="38800769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3348990" y="251460"/>
            <a:ext cx="5063490" cy="369332"/>
          </a:xfrm>
          <a:prstGeom prst="rect">
            <a:avLst/>
          </a:prstGeom>
          <a:noFill/>
        </p:spPr>
        <p:txBody>
          <a:bodyPr wrap="square" rtlCol="0">
            <a:spAutoFit/>
          </a:bodyPr>
          <a:lstStyle/>
          <a:p>
            <a:pPr algn="ctr"/>
            <a:r>
              <a:rPr lang="tr-TR" dirty="0" smtClean="0"/>
              <a:t>Böcek Salgınları- Epidemi) </a:t>
            </a:r>
            <a:endParaRPr lang="tr-TR" dirty="0"/>
          </a:p>
        </p:txBody>
      </p:sp>
      <p:pic>
        <p:nvPicPr>
          <p:cNvPr id="4" name="İçerik Yer Tutucusu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41962" y="620792"/>
            <a:ext cx="10277546" cy="5781119"/>
          </a:xfrm>
        </p:spPr>
      </p:pic>
    </p:spTree>
    <p:extLst>
      <p:ext uri="{BB962C8B-B14F-4D97-AF65-F5344CB8AC3E}">
        <p14:creationId xmlns:p14="http://schemas.microsoft.com/office/powerpoint/2010/main" val="17109271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1383029" y="736752"/>
            <a:ext cx="9746113" cy="5511648"/>
          </a:xfrm>
          <a:prstGeom prst="rect">
            <a:avLst/>
          </a:prstGeom>
        </p:spPr>
      </p:pic>
      <p:sp>
        <p:nvSpPr>
          <p:cNvPr id="3" name="Metin kutusu 2"/>
          <p:cNvSpPr txBox="1"/>
          <p:nvPr/>
        </p:nvSpPr>
        <p:spPr>
          <a:xfrm>
            <a:off x="3348990" y="251460"/>
            <a:ext cx="5063490" cy="369332"/>
          </a:xfrm>
          <a:prstGeom prst="rect">
            <a:avLst/>
          </a:prstGeom>
          <a:noFill/>
        </p:spPr>
        <p:txBody>
          <a:bodyPr wrap="square" rtlCol="0">
            <a:spAutoFit/>
          </a:bodyPr>
          <a:lstStyle/>
          <a:p>
            <a:pPr algn="ctr"/>
            <a:r>
              <a:rPr lang="tr-TR" dirty="0" smtClean="0"/>
              <a:t>Göç</a:t>
            </a:r>
            <a:endParaRPr lang="tr-TR" dirty="0"/>
          </a:p>
        </p:txBody>
      </p:sp>
    </p:spTree>
    <p:extLst>
      <p:ext uri="{BB962C8B-B14F-4D97-AF65-F5344CB8AC3E}">
        <p14:creationId xmlns:p14="http://schemas.microsoft.com/office/powerpoint/2010/main" val="18974887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stretch>
            <a:fillRect/>
          </a:stretch>
        </p:blipFill>
        <p:spPr>
          <a:xfrm>
            <a:off x="2103120" y="779349"/>
            <a:ext cx="8583930" cy="5630080"/>
          </a:xfrm>
          <a:prstGeom prst="rect">
            <a:avLst/>
          </a:prstGeom>
        </p:spPr>
      </p:pic>
      <p:sp>
        <p:nvSpPr>
          <p:cNvPr id="2" name="Metin kutusu 1"/>
          <p:cNvSpPr txBox="1"/>
          <p:nvPr/>
        </p:nvSpPr>
        <p:spPr>
          <a:xfrm>
            <a:off x="1714500" y="410017"/>
            <a:ext cx="8252460" cy="369332"/>
          </a:xfrm>
          <a:prstGeom prst="rect">
            <a:avLst/>
          </a:prstGeom>
          <a:noFill/>
        </p:spPr>
        <p:txBody>
          <a:bodyPr wrap="square" rtlCol="0">
            <a:spAutoFit/>
          </a:bodyPr>
          <a:lstStyle/>
          <a:p>
            <a:pPr algn="ctr"/>
            <a:r>
              <a:rPr lang="tr-TR" dirty="0" smtClean="0"/>
              <a:t>Tür Kayıpları </a:t>
            </a:r>
            <a:endParaRPr lang="tr-TR" dirty="0"/>
          </a:p>
        </p:txBody>
      </p:sp>
    </p:spTree>
    <p:extLst>
      <p:ext uri="{BB962C8B-B14F-4D97-AF65-F5344CB8AC3E}">
        <p14:creationId xmlns:p14="http://schemas.microsoft.com/office/powerpoint/2010/main" val="5175444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194310" y="287667"/>
            <a:ext cx="11859494" cy="6490323"/>
          </a:xfrm>
          <a:prstGeom prst="rect">
            <a:avLst/>
          </a:prstGeom>
        </p:spPr>
      </p:pic>
    </p:spTree>
    <p:extLst>
      <p:ext uri="{BB962C8B-B14F-4D97-AF65-F5344CB8AC3E}">
        <p14:creationId xmlns:p14="http://schemas.microsoft.com/office/powerpoint/2010/main" val="10112709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Beklentiler: Tropik </a:t>
            </a:r>
            <a:r>
              <a:rPr lang="tr-TR" b="1" dirty="0"/>
              <a:t>Yağmur </a:t>
            </a:r>
            <a:r>
              <a:rPr lang="tr-TR" b="1" dirty="0" smtClean="0"/>
              <a:t>Ormanları</a:t>
            </a:r>
            <a:endParaRPr lang="tr-TR" dirty="0"/>
          </a:p>
        </p:txBody>
      </p:sp>
      <p:sp>
        <p:nvSpPr>
          <p:cNvPr id="3" name="İçerik Yer Tutucusu 2"/>
          <p:cNvSpPr>
            <a:spLocks noGrp="1"/>
          </p:cNvSpPr>
          <p:nvPr>
            <p:ph idx="1"/>
          </p:nvPr>
        </p:nvSpPr>
        <p:spPr/>
        <p:txBody>
          <a:bodyPr>
            <a:normAutofit fontScale="92500" lnSpcReduction="20000"/>
          </a:bodyPr>
          <a:lstStyle/>
          <a:p>
            <a:pPr marL="0" indent="0" algn="ctr">
              <a:buNone/>
            </a:pPr>
            <a:r>
              <a:rPr lang="tr-TR" b="1" dirty="0" smtClean="0"/>
              <a:t>Kuraklık </a:t>
            </a:r>
            <a:r>
              <a:rPr lang="tr-TR" b="1" dirty="0"/>
              <a:t>Stresi </a:t>
            </a:r>
            <a:endParaRPr lang="tr-TR" b="1" dirty="0" smtClean="0"/>
          </a:p>
          <a:p>
            <a:pPr marL="0" indent="0" algn="ctr">
              <a:buNone/>
            </a:pPr>
            <a:r>
              <a:rPr lang="tr-TR" dirty="0" smtClean="0"/>
              <a:t>Süresi </a:t>
            </a:r>
            <a:r>
              <a:rPr lang="tr-TR" dirty="0"/>
              <a:t>uzayan kurak dönemler ve yükselen sıcaklıklar, tepe tacındaki dev ağaçların su iletim </a:t>
            </a:r>
            <a:r>
              <a:rPr lang="tr-TR" dirty="0" smtClean="0"/>
              <a:t>hatlarının zarar görmesine ve </a:t>
            </a:r>
            <a:r>
              <a:rPr lang="tr-TR" dirty="0"/>
              <a:t>kütlesel ağaç ölümlerine yol </a:t>
            </a:r>
            <a:r>
              <a:rPr lang="tr-TR" dirty="0" smtClean="0"/>
              <a:t>açabilir ve ölümlere neden olabilir. </a:t>
            </a:r>
            <a:endParaRPr lang="tr-TR" dirty="0"/>
          </a:p>
          <a:p>
            <a:pPr marL="0" indent="0" algn="ctr">
              <a:buNone/>
            </a:pPr>
            <a:r>
              <a:rPr lang="tr-TR" b="1" dirty="0" err="1"/>
              <a:t>Savanlaşma</a:t>
            </a:r>
            <a:r>
              <a:rPr lang="tr-TR" b="1" dirty="0"/>
              <a:t> Riski </a:t>
            </a:r>
            <a:endParaRPr lang="tr-TR" b="1" dirty="0" smtClean="0"/>
          </a:p>
          <a:p>
            <a:pPr marL="0" indent="0" algn="ctr">
              <a:buNone/>
            </a:pPr>
            <a:r>
              <a:rPr lang="tr-TR" dirty="0" smtClean="0"/>
              <a:t> </a:t>
            </a:r>
            <a:r>
              <a:rPr lang="tr-TR" dirty="0"/>
              <a:t>Özellikle Amazon’un güney ve doğusunda su döngüsünün zayıflaması, sık ve kapalı yağmur </a:t>
            </a:r>
            <a:r>
              <a:rPr lang="tr-TR" dirty="0" smtClean="0"/>
              <a:t>ormanlarının açık </a:t>
            </a:r>
            <a:r>
              <a:rPr lang="tr-TR" dirty="0"/>
              <a:t>yapılı kurakçıl savan ekosistemine dönüşme </a:t>
            </a:r>
            <a:r>
              <a:rPr lang="tr-TR" dirty="0" smtClean="0"/>
              <a:t>riski bulunmaktadır. </a:t>
            </a:r>
            <a:endParaRPr lang="tr-TR" dirty="0"/>
          </a:p>
          <a:p>
            <a:pPr marL="0" indent="0" algn="ctr">
              <a:buNone/>
            </a:pPr>
            <a:r>
              <a:rPr lang="tr-TR" b="1" dirty="0"/>
              <a:t>Karbon Yutağı </a:t>
            </a:r>
            <a:r>
              <a:rPr lang="tr-TR" b="1" dirty="0" smtClean="0"/>
              <a:t>Kaybı</a:t>
            </a:r>
          </a:p>
          <a:p>
            <a:pPr marL="0" indent="0" algn="ctr">
              <a:buNone/>
            </a:pPr>
            <a:r>
              <a:rPr lang="tr-TR" dirty="0" smtClean="0"/>
              <a:t>Kuruma </a:t>
            </a:r>
            <a:r>
              <a:rPr lang="tr-TR" dirty="0"/>
              <a:t>ve yangınların artmasıyla atmosferden emdiği karbondioksit miktarı azalan bu ormanlar, karbon yutağı olmaktan çıkıp karbon kaynağı haline gelme tehlikesi </a:t>
            </a:r>
            <a:r>
              <a:rPr lang="tr-TR" dirty="0" smtClean="0"/>
              <a:t>taşmaktadır. </a:t>
            </a:r>
            <a:endParaRPr lang="tr-TR" dirty="0"/>
          </a:p>
        </p:txBody>
      </p:sp>
    </p:spTree>
    <p:extLst>
      <p:ext uri="{BB962C8B-B14F-4D97-AF65-F5344CB8AC3E}">
        <p14:creationId xmlns:p14="http://schemas.microsoft.com/office/powerpoint/2010/main" val="40045569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Beklentiler: Mangrov </a:t>
            </a:r>
            <a:r>
              <a:rPr lang="tr-TR" b="1" dirty="0" smtClean="0"/>
              <a:t>Ormanları</a:t>
            </a:r>
            <a:endParaRPr lang="tr-TR" dirty="0"/>
          </a:p>
        </p:txBody>
      </p:sp>
      <p:sp>
        <p:nvSpPr>
          <p:cNvPr id="3" name="İçerik Yer Tutucusu 2"/>
          <p:cNvSpPr>
            <a:spLocks noGrp="1"/>
          </p:cNvSpPr>
          <p:nvPr>
            <p:ph idx="1"/>
          </p:nvPr>
        </p:nvSpPr>
        <p:spPr/>
        <p:txBody>
          <a:bodyPr>
            <a:normAutofit fontScale="92500"/>
          </a:bodyPr>
          <a:lstStyle/>
          <a:p>
            <a:pPr marL="0" indent="0" algn="ctr">
              <a:buNone/>
            </a:pPr>
            <a:r>
              <a:rPr lang="tr-TR" b="1" dirty="0" smtClean="0"/>
              <a:t>Deniz </a:t>
            </a:r>
            <a:r>
              <a:rPr lang="tr-TR" b="1" dirty="0"/>
              <a:t>Seviyesi Yükselmesi ve Kıyı </a:t>
            </a:r>
            <a:r>
              <a:rPr lang="tr-TR" b="1" dirty="0" smtClean="0"/>
              <a:t>Sıkışması</a:t>
            </a:r>
          </a:p>
          <a:p>
            <a:pPr marL="0" indent="0" algn="ctr">
              <a:buNone/>
            </a:pPr>
            <a:r>
              <a:rPr lang="tr-TR" dirty="0" smtClean="0"/>
              <a:t> </a:t>
            </a:r>
            <a:r>
              <a:rPr lang="tr-TR" dirty="0"/>
              <a:t>Deniz seviyesindeki hızlı yükselme karşısında </a:t>
            </a:r>
            <a:r>
              <a:rPr lang="tr-TR" dirty="0" err="1"/>
              <a:t>mangrovlar</a:t>
            </a:r>
            <a:r>
              <a:rPr lang="tr-TR" dirty="0"/>
              <a:t> karaya doğru çekilmek </a:t>
            </a:r>
            <a:r>
              <a:rPr lang="tr-TR" dirty="0" smtClean="0"/>
              <a:t>isteyebilir. Ancak </a:t>
            </a:r>
            <a:r>
              <a:rPr lang="tr-TR" dirty="0"/>
              <a:t>kıyıdaki insan yapılaşması (liman, kent, tarım) bu </a:t>
            </a:r>
            <a:r>
              <a:rPr lang="tr-TR" dirty="0" smtClean="0"/>
              <a:t>gücü </a:t>
            </a:r>
            <a:r>
              <a:rPr lang="tr-TR" dirty="0"/>
              <a:t>engellediğinde (</a:t>
            </a:r>
            <a:r>
              <a:rPr lang="tr-TR" i="1" dirty="0"/>
              <a:t>kıyı sıkışması</a:t>
            </a:r>
            <a:r>
              <a:rPr lang="tr-TR" dirty="0"/>
              <a:t>) kök sistemleri sürekli su altında kalarak </a:t>
            </a:r>
            <a:r>
              <a:rPr lang="tr-TR" dirty="0" smtClean="0"/>
              <a:t>boğulma riskleri ile karşı karşıya kalabilir. </a:t>
            </a:r>
          </a:p>
          <a:p>
            <a:pPr marL="0" indent="0" algn="ctr">
              <a:buNone/>
            </a:pPr>
            <a:endParaRPr lang="tr-TR" b="1" dirty="0"/>
          </a:p>
          <a:p>
            <a:pPr marL="0" indent="0" algn="ctr">
              <a:buNone/>
            </a:pPr>
            <a:r>
              <a:rPr lang="tr-TR" b="1" dirty="0" smtClean="0"/>
              <a:t>Tuz </a:t>
            </a:r>
            <a:r>
              <a:rPr lang="tr-TR" b="1" dirty="0"/>
              <a:t>Seviyesi Değişimleri ve Fırtına </a:t>
            </a:r>
            <a:r>
              <a:rPr lang="tr-TR" b="1" dirty="0" smtClean="0"/>
              <a:t>Hasarı</a:t>
            </a:r>
          </a:p>
          <a:p>
            <a:pPr marL="0" indent="0" algn="ctr">
              <a:buNone/>
            </a:pPr>
            <a:r>
              <a:rPr lang="tr-TR" dirty="0" smtClean="0"/>
              <a:t> </a:t>
            </a:r>
            <a:r>
              <a:rPr lang="tr-TR" dirty="0"/>
              <a:t>Şiddetlenen tayfun ve kasırgalar kıyı dokusunu fiziksel olarak tahrip ederken, tatlı su akışının azalması tuz konsantrasyonunu artırarak kök gelişimini </a:t>
            </a:r>
            <a:r>
              <a:rPr lang="tr-TR" dirty="0" smtClean="0"/>
              <a:t>baskılama  </a:t>
            </a:r>
            <a:r>
              <a:rPr lang="tr-TR" dirty="0"/>
              <a:t>ve depolanan devasa "mavi karbon" </a:t>
            </a:r>
            <a:r>
              <a:rPr lang="tr-TR" dirty="0" smtClean="0"/>
              <a:t>stokları açığa çıkabilir. </a:t>
            </a:r>
            <a:endParaRPr lang="tr-TR" dirty="0"/>
          </a:p>
        </p:txBody>
      </p:sp>
    </p:spTree>
    <p:extLst>
      <p:ext uri="{BB962C8B-B14F-4D97-AF65-F5344CB8AC3E}">
        <p14:creationId xmlns:p14="http://schemas.microsoft.com/office/powerpoint/2010/main" val="27468242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Beklentiler: Tropik İğne Yapraklı </a:t>
            </a:r>
            <a:r>
              <a:rPr lang="tr-TR" b="1" dirty="0" smtClean="0"/>
              <a:t>Ormanlar</a:t>
            </a:r>
            <a:endParaRPr lang="tr-TR" dirty="0"/>
          </a:p>
        </p:txBody>
      </p:sp>
      <p:sp>
        <p:nvSpPr>
          <p:cNvPr id="3" name="İçerik Yer Tutucusu 2"/>
          <p:cNvSpPr>
            <a:spLocks noGrp="1"/>
          </p:cNvSpPr>
          <p:nvPr>
            <p:ph idx="1"/>
          </p:nvPr>
        </p:nvSpPr>
        <p:spPr>
          <a:xfrm>
            <a:off x="838200" y="1556204"/>
            <a:ext cx="10515600" cy="4351338"/>
          </a:xfrm>
        </p:spPr>
        <p:txBody>
          <a:bodyPr>
            <a:normAutofit lnSpcReduction="10000"/>
          </a:bodyPr>
          <a:lstStyle/>
          <a:p>
            <a:pPr marL="0" indent="0" algn="ctr">
              <a:buNone/>
            </a:pPr>
            <a:r>
              <a:rPr lang="tr-TR" b="1" dirty="0" smtClean="0"/>
              <a:t>Zararlı </a:t>
            </a:r>
            <a:r>
              <a:rPr lang="tr-TR" b="1" dirty="0"/>
              <a:t>Böcek </a:t>
            </a:r>
            <a:r>
              <a:rPr lang="tr-TR" b="1" dirty="0" smtClean="0"/>
              <a:t>Salgınları</a:t>
            </a:r>
          </a:p>
          <a:p>
            <a:pPr marL="0" indent="0" algn="ctr">
              <a:buNone/>
            </a:pPr>
            <a:r>
              <a:rPr lang="tr-TR" dirty="0" smtClean="0"/>
              <a:t>Kış </a:t>
            </a:r>
            <a:r>
              <a:rPr lang="tr-TR" dirty="0"/>
              <a:t>sıcaklıklarının artması, çam kabuk böceklerinin </a:t>
            </a:r>
            <a:r>
              <a:rPr lang="tr-TR" dirty="0" smtClean="0"/>
              <a:t>ölüm </a:t>
            </a:r>
            <a:r>
              <a:rPr lang="tr-TR" dirty="0"/>
              <a:t>oranını düşürerek popülasyonlarının patlamasına ve hektarlarca çam ormanının kurumasına yol </a:t>
            </a:r>
            <a:r>
              <a:rPr lang="tr-TR" dirty="0" smtClean="0"/>
              <a:t>açabilir. </a:t>
            </a:r>
            <a:endParaRPr lang="tr-TR" dirty="0"/>
          </a:p>
          <a:p>
            <a:pPr marL="0" indent="0" algn="ctr">
              <a:buNone/>
            </a:pPr>
            <a:endParaRPr lang="tr-TR" b="1" dirty="0"/>
          </a:p>
          <a:p>
            <a:pPr marL="0" indent="0" algn="ctr">
              <a:buNone/>
            </a:pPr>
            <a:r>
              <a:rPr lang="tr-TR" b="1" dirty="0" smtClean="0"/>
              <a:t>Zirve </a:t>
            </a:r>
            <a:r>
              <a:rPr lang="tr-TR" b="1" dirty="0"/>
              <a:t>Tuzağı (Habitat Daralması</a:t>
            </a:r>
            <a:r>
              <a:rPr lang="tr-TR" b="1" dirty="0" smtClean="0"/>
              <a:t>)</a:t>
            </a:r>
          </a:p>
          <a:p>
            <a:pPr marL="0" indent="0" algn="ctr">
              <a:buNone/>
            </a:pPr>
            <a:r>
              <a:rPr lang="tr-TR" dirty="0" smtClean="0"/>
              <a:t> </a:t>
            </a:r>
            <a:r>
              <a:rPr lang="tr-TR" dirty="0"/>
              <a:t>Yüksek dağlık alanlarda yer alan bu ormanlar, serinlemek için dikey olarak daha yüksek rakımlara çekilmek </a:t>
            </a:r>
            <a:r>
              <a:rPr lang="tr-TR" dirty="0" smtClean="0"/>
              <a:t>zorunda kalabilir. Zirveye </a:t>
            </a:r>
            <a:r>
              <a:rPr lang="tr-TR" dirty="0"/>
              <a:t>ulaşıldığında gidecek alan kalmaması türlerin lokal olarak yok olmasına neden </a:t>
            </a:r>
            <a:r>
              <a:rPr lang="tr-TR" dirty="0" smtClean="0"/>
              <a:t>olabilir.</a:t>
            </a:r>
            <a:endParaRPr lang="tr-TR" dirty="0"/>
          </a:p>
          <a:p>
            <a:endParaRPr lang="tr-TR" dirty="0"/>
          </a:p>
        </p:txBody>
      </p:sp>
    </p:spTree>
    <p:extLst>
      <p:ext uri="{BB962C8B-B14F-4D97-AF65-F5344CB8AC3E}">
        <p14:creationId xmlns:p14="http://schemas.microsoft.com/office/powerpoint/2010/main" val="12411955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Beklentiler: Bambu </a:t>
            </a:r>
            <a:r>
              <a:rPr lang="tr-TR" b="1" dirty="0" smtClean="0"/>
              <a:t>Ormanları</a:t>
            </a:r>
            <a:endParaRPr lang="tr-TR" dirty="0"/>
          </a:p>
        </p:txBody>
      </p:sp>
      <p:sp>
        <p:nvSpPr>
          <p:cNvPr id="3" name="İçerik Yer Tutucusu 2"/>
          <p:cNvSpPr>
            <a:spLocks noGrp="1"/>
          </p:cNvSpPr>
          <p:nvPr>
            <p:ph idx="1"/>
          </p:nvPr>
        </p:nvSpPr>
        <p:spPr>
          <a:xfrm>
            <a:off x="838200" y="1414145"/>
            <a:ext cx="10515600" cy="4351338"/>
          </a:xfrm>
        </p:spPr>
        <p:txBody>
          <a:bodyPr>
            <a:normAutofit lnSpcReduction="10000"/>
          </a:bodyPr>
          <a:lstStyle/>
          <a:p>
            <a:endParaRPr lang="tr-TR" b="1" dirty="0" smtClean="0"/>
          </a:p>
          <a:p>
            <a:pPr marL="0" indent="0" algn="ctr">
              <a:buNone/>
            </a:pPr>
            <a:r>
              <a:rPr lang="tr-TR" b="1" dirty="0" smtClean="0"/>
              <a:t>Fenolojik Düzensizlik</a:t>
            </a:r>
          </a:p>
          <a:p>
            <a:pPr marL="0" indent="0" algn="ctr">
              <a:buNone/>
            </a:pPr>
            <a:r>
              <a:rPr lang="tr-TR" dirty="0" smtClean="0"/>
              <a:t> </a:t>
            </a:r>
            <a:r>
              <a:rPr lang="tr-TR" dirty="0"/>
              <a:t>Yağış rejimindeki ani </a:t>
            </a:r>
            <a:r>
              <a:rPr lang="tr-TR" dirty="0" smtClean="0"/>
              <a:t>değişiklikler ve </a:t>
            </a:r>
            <a:r>
              <a:rPr lang="tr-TR" dirty="0"/>
              <a:t>kuraklık periyotları, bambuların onlarca yılda bir gerçekleşen kitlesel çiçeklenme ve ardından gelen kuruma döngülerini </a:t>
            </a:r>
            <a:r>
              <a:rPr lang="tr-TR" dirty="0" smtClean="0"/>
              <a:t>bozabilir. </a:t>
            </a:r>
          </a:p>
          <a:p>
            <a:endParaRPr lang="tr-TR" dirty="0"/>
          </a:p>
          <a:p>
            <a:pPr marL="0" indent="0" algn="ctr">
              <a:buNone/>
            </a:pPr>
            <a:r>
              <a:rPr lang="tr-TR" b="1" dirty="0"/>
              <a:t>Besin Ağı </a:t>
            </a:r>
            <a:r>
              <a:rPr lang="tr-TR" b="1" dirty="0" smtClean="0"/>
              <a:t>Kırılması</a:t>
            </a:r>
          </a:p>
          <a:p>
            <a:pPr marL="0" indent="0" algn="ctr">
              <a:buNone/>
            </a:pPr>
            <a:r>
              <a:rPr lang="tr-TR" dirty="0" smtClean="0"/>
              <a:t>Bambular </a:t>
            </a:r>
            <a:r>
              <a:rPr lang="tr-TR" dirty="0"/>
              <a:t>hızlı büyüyerek iklimsel şoklara direnç gösterse de, kuraklığa bağlı lokal bambu kayıpları bu bitkiyle beslenen Dev Panda </a:t>
            </a:r>
            <a:r>
              <a:rPr lang="tr-TR" dirty="0" smtClean="0"/>
              <a:t>ve Goril gibi türlerin </a:t>
            </a:r>
            <a:r>
              <a:rPr lang="tr-TR" dirty="0"/>
              <a:t>yaşam alanlarını </a:t>
            </a:r>
            <a:r>
              <a:rPr lang="tr-TR" dirty="0" smtClean="0"/>
              <a:t>daraltabilir. </a:t>
            </a:r>
            <a:endParaRPr lang="tr-TR" dirty="0"/>
          </a:p>
          <a:p>
            <a:endParaRPr lang="tr-TR" dirty="0"/>
          </a:p>
        </p:txBody>
      </p:sp>
    </p:spTree>
    <p:extLst>
      <p:ext uri="{BB962C8B-B14F-4D97-AF65-F5344CB8AC3E}">
        <p14:creationId xmlns:p14="http://schemas.microsoft.com/office/powerpoint/2010/main" val="30570528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b="1" dirty="0"/>
              <a:t>Beklentiler: </a:t>
            </a:r>
            <a:r>
              <a:rPr lang="tr-TR" b="1" dirty="0" smtClean="0"/>
              <a:t/>
            </a:r>
            <a:br>
              <a:rPr lang="tr-TR" b="1" dirty="0" smtClean="0"/>
            </a:br>
            <a:r>
              <a:rPr lang="tr-TR" b="1" dirty="0" smtClean="0"/>
              <a:t>Kış </a:t>
            </a:r>
            <a:r>
              <a:rPr lang="tr-TR" b="1" dirty="0"/>
              <a:t>Ormanları (Muson / Yağmur-Yeşili Ormanlar)</a:t>
            </a:r>
            <a:br>
              <a:rPr lang="tr-TR" b="1" dirty="0"/>
            </a:br>
            <a:endParaRPr lang="tr-TR" dirty="0"/>
          </a:p>
        </p:txBody>
      </p:sp>
      <p:sp>
        <p:nvSpPr>
          <p:cNvPr id="3" name="İçerik Yer Tutucusu 2"/>
          <p:cNvSpPr>
            <a:spLocks noGrp="1"/>
          </p:cNvSpPr>
          <p:nvPr>
            <p:ph idx="1"/>
          </p:nvPr>
        </p:nvSpPr>
        <p:spPr>
          <a:xfrm>
            <a:off x="838200" y="1278618"/>
            <a:ext cx="10515600" cy="4351338"/>
          </a:xfrm>
        </p:spPr>
        <p:txBody>
          <a:bodyPr>
            <a:normAutofit lnSpcReduction="10000"/>
          </a:bodyPr>
          <a:lstStyle/>
          <a:p>
            <a:endParaRPr lang="tr-TR" b="1" dirty="0" smtClean="0"/>
          </a:p>
          <a:p>
            <a:pPr marL="0" indent="0" algn="ctr">
              <a:buNone/>
            </a:pPr>
            <a:r>
              <a:rPr lang="tr-TR" b="1" dirty="0" smtClean="0"/>
              <a:t>Yağış </a:t>
            </a:r>
            <a:r>
              <a:rPr lang="tr-TR" b="1" dirty="0"/>
              <a:t>Zamanlamasının </a:t>
            </a:r>
            <a:r>
              <a:rPr lang="tr-TR" b="1" dirty="0" smtClean="0"/>
              <a:t>Bozulması</a:t>
            </a:r>
          </a:p>
          <a:p>
            <a:pPr marL="0" indent="0" algn="ctr">
              <a:buNone/>
            </a:pPr>
            <a:r>
              <a:rPr lang="tr-TR" dirty="0" smtClean="0"/>
              <a:t>Muson </a:t>
            </a:r>
            <a:r>
              <a:rPr lang="tr-TR" dirty="0"/>
              <a:t>yağmurlarının gecikmesi veya miktarının azalması, ağaçların yaprak dökme ve yeniden yapraklanma zamanlamasını (</a:t>
            </a:r>
            <a:r>
              <a:rPr lang="tr-TR" dirty="0" err="1"/>
              <a:t>fenoloji</a:t>
            </a:r>
            <a:r>
              <a:rPr lang="tr-TR" dirty="0"/>
              <a:t>) altüst </a:t>
            </a:r>
            <a:r>
              <a:rPr lang="tr-TR" dirty="0" smtClean="0"/>
              <a:t>edebilecektir. </a:t>
            </a:r>
            <a:endParaRPr lang="tr-TR" dirty="0"/>
          </a:p>
          <a:p>
            <a:pPr algn="ctr"/>
            <a:endParaRPr lang="tr-TR" b="1" dirty="0" smtClean="0"/>
          </a:p>
          <a:p>
            <a:pPr marL="0" indent="0" algn="ctr">
              <a:buNone/>
            </a:pPr>
            <a:r>
              <a:rPr lang="tr-TR" b="1" dirty="0" smtClean="0"/>
              <a:t>Yangın Riskinin Artması</a:t>
            </a:r>
          </a:p>
          <a:p>
            <a:pPr marL="0" indent="0" algn="ctr">
              <a:buNone/>
            </a:pPr>
            <a:r>
              <a:rPr lang="tr-TR" dirty="0" smtClean="0"/>
              <a:t> </a:t>
            </a:r>
            <a:r>
              <a:rPr lang="tr-TR" dirty="0"/>
              <a:t>Uzayan kış ve ilkbahar kuraklıkları, orman tabanındaki yaprak döküntüsünü aşırı kurutarak yangınların sıklığını ve şiddetini </a:t>
            </a:r>
            <a:r>
              <a:rPr lang="tr-TR" dirty="0" smtClean="0"/>
              <a:t>artırabilecektir. </a:t>
            </a:r>
            <a:endParaRPr lang="tr-TR" dirty="0"/>
          </a:p>
          <a:p>
            <a:endParaRPr lang="tr-TR" dirty="0"/>
          </a:p>
        </p:txBody>
      </p:sp>
    </p:spTree>
    <p:extLst>
      <p:ext uri="{BB962C8B-B14F-4D97-AF65-F5344CB8AC3E}">
        <p14:creationId xmlns:p14="http://schemas.microsoft.com/office/powerpoint/2010/main" val="8637678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b="1" dirty="0"/>
              <a:t>Beklentiler: Sert Yapraklı </a:t>
            </a:r>
            <a:r>
              <a:rPr lang="tr-TR" b="1" dirty="0" smtClean="0"/>
              <a:t>Ormanlar</a:t>
            </a:r>
            <a:endParaRPr lang="tr-TR" b="1" dirty="0"/>
          </a:p>
        </p:txBody>
      </p:sp>
      <p:sp>
        <p:nvSpPr>
          <p:cNvPr id="3" name="İçerik Yer Tutucusu 2"/>
          <p:cNvSpPr>
            <a:spLocks noGrp="1"/>
          </p:cNvSpPr>
          <p:nvPr>
            <p:ph idx="1"/>
          </p:nvPr>
        </p:nvSpPr>
        <p:spPr>
          <a:xfrm>
            <a:off x="838200" y="1539875"/>
            <a:ext cx="10515600" cy="4351338"/>
          </a:xfrm>
        </p:spPr>
        <p:txBody>
          <a:bodyPr/>
          <a:lstStyle/>
          <a:p>
            <a:endParaRPr lang="tr-TR" b="1" dirty="0" smtClean="0"/>
          </a:p>
          <a:p>
            <a:r>
              <a:rPr lang="tr-TR" b="1" dirty="0" smtClean="0"/>
              <a:t>Mega </a:t>
            </a:r>
            <a:r>
              <a:rPr lang="tr-TR" b="1" dirty="0"/>
              <a:t>Yangınlar:</a:t>
            </a:r>
            <a:r>
              <a:rPr lang="tr-TR" dirty="0"/>
              <a:t> Akdeniz iklim kuşağındaki kronik su açığı ve aşırı sıcak dalgaları, yangın sezonunu uzatarak kontrol edilmesi imkansız "mega yangınları" </a:t>
            </a:r>
            <a:r>
              <a:rPr lang="tr-TR" dirty="0" smtClean="0"/>
              <a:t>tetikleyebilir. </a:t>
            </a:r>
            <a:endParaRPr lang="tr-TR" dirty="0"/>
          </a:p>
          <a:p>
            <a:endParaRPr lang="tr-TR" b="1" dirty="0" smtClean="0"/>
          </a:p>
          <a:p>
            <a:r>
              <a:rPr lang="tr-TR" b="1" dirty="0" err="1" smtClean="0"/>
              <a:t>Çalılaşma</a:t>
            </a:r>
            <a:r>
              <a:rPr lang="tr-TR" b="1" dirty="0" smtClean="0"/>
              <a:t> </a:t>
            </a:r>
            <a:r>
              <a:rPr lang="tr-TR" b="1" dirty="0"/>
              <a:t>ve Çölleşme:</a:t>
            </a:r>
            <a:r>
              <a:rPr lang="tr-TR" dirty="0"/>
              <a:t> Sıklaşan yangınlar ve kuraklık nedeniyle iğne yapraklı türler (</a:t>
            </a:r>
            <a:r>
              <a:rPr lang="tr-TR" dirty="0" err="1"/>
              <a:t>örn</a:t>
            </a:r>
            <a:r>
              <a:rPr lang="tr-TR" dirty="0"/>
              <a:t>. Kızılçam) kendisini </a:t>
            </a:r>
            <a:r>
              <a:rPr lang="tr-TR" dirty="0" smtClean="0"/>
              <a:t>yenileyemeyebilir; </a:t>
            </a:r>
            <a:r>
              <a:rPr lang="tr-TR" dirty="0"/>
              <a:t>orman yapısı kurakçıl bodur çalımsı makiye geriler, erozyonun artmasıyla toprak örtüsü kaybolarak çölleşme </a:t>
            </a:r>
            <a:r>
              <a:rPr lang="tr-TR" dirty="0" smtClean="0"/>
              <a:t>hızlanabilir. </a:t>
            </a:r>
            <a:endParaRPr lang="tr-TR" dirty="0"/>
          </a:p>
          <a:p>
            <a:endParaRPr lang="tr-TR" dirty="0"/>
          </a:p>
        </p:txBody>
      </p:sp>
    </p:spTree>
    <p:extLst>
      <p:ext uri="{BB962C8B-B14F-4D97-AF65-F5344CB8AC3E}">
        <p14:creationId xmlns:p14="http://schemas.microsoft.com/office/powerpoint/2010/main" val="32971616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Beklentiler: Geniş Yapraklı </a:t>
            </a:r>
            <a:r>
              <a:rPr lang="tr-TR" b="1" dirty="0" smtClean="0"/>
              <a:t>Ormanlar</a:t>
            </a:r>
            <a:endParaRPr lang="tr-TR" dirty="0"/>
          </a:p>
        </p:txBody>
      </p:sp>
      <p:sp>
        <p:nvSpPr>
          <p:cNvPr id="3" name="İçerik Yer Tutucusu 2"/>
          <p:cNvSpPr>
            <a:spLocks noGrp="1"/>
          </p:cNvSpPr>
          <p:nvPr>
            <p:ph idx="1"/>
          </p:nvPr>
        </p:nvSpPr>
        <p:spPr>
          <a:xfrm>
            <a:off x="838200" y="1605190"/>
            <a:ext cx="10515600" cy="4351338"/>
          </a:xfrm>
        </p:spPr>
        <p:txBody>
          <a:bodyPr>
            <a:normAutofit/>
          </a:bodyPr>
          <a:lstStyle/>
          <a:p>
            <a:pPr marL="0" indent="0" algn="ctr">
              <a:buNone/>
            </a:pPr>
            <a:r>
              <a:rPr lang="tr-TR" b="1" dirty="0" smtClean="0"/>
              <a:t>Erken </a:t>
            </a:r>
            <a:r>
              <a:rPr lang="tr-TR" b="1" dirty="0"/>
              <a:t>Vejetasyon ve Don </a:t>
            </a:r>
            <a:r>
              <a:rPr lang="tr-TR" b="1" dirty="0" smtClean="0"/>
              <a:t>Riskleri </a:t>
            </a:r>
          </a:p>
          <a:p>
            <a:pPr marL="0" indent="0" algn="ctr">
              <a:buNone/>
            </a:pPr>
            <a:r>
              <a:rPr lang="tr-TR" dirty="0" smtClean="0"/>
              <a:t>İlkbaharın </a:t>
            </a:r>
            <a:r>
              <a:rPr lang="tr-TR" dirty="0"/>
              <a:t>erken gelmesiyle ağaçlar erken </a:t>
            </a:r>
            <a:r>
              <a:rPr lang="tr-TR" dirty="0" smtClean="0"/>
              <a:t>çiçek açar ve yapraklanır</a:t>
            </a:r>
            <a:r>
              <a:rPr lang="tr-TR" dirty="0"/>
              <a:t>; ancak ardından yaşanan ani ilkbahar </a:t>
            </a:r>
            <a:r>
              <a:rPr lang="tr-TR" dirty="0" smtClean="0"/>
              <a:t>geç donları </a:t>
            </a:r>
            <a:r>
              <a:rPr lang="tr-TR" dirty="0"/>
              <a:t>genç sürgün ve yapraklarda ağır doku hasarlarına yol </a:t>
            </a:r>
            <a:r>
              <a:rPr lang="tr-TR" dirty="0" smtClean="0"/>
              <a:t>açabilir. </a:t>
            </a:r>
            <a:endParaRPr lang="tr-TR" dirty="0"/>
          </a:p>
          <a:p>
            <a:pPr marL="0" indent="0">
              <a:buNone/>
            </a:pPr>
            <a:endParaRPr lang="tr-TR" b="1" dirty="0" smtClean="0"/>
          </a:p>
          <a:p>
            <a:pPr marL="0" indent="0" algn="ctr">
              <a:buNone/>
            </a:pPr>
            <a:r>
              <a:rPr lang="tr-TR" b="1" dirty="0" smtClean="0"/>
              <a:t>Kuzeye </a:t>
            </a:r>
            <a:r>
              <a:rPr lang="tr-TR" b="1" dirty="0"/>
              <a:t>ve Yüksek Rakıma </a:t>
            </a:r>
            <a:r>
              <a:rPr lang="tr-TR" b="1" dirty="0" smtClean="0"/>
              <a:t>Göç</a:t>
            </a:r>
          </a:p>
          <a:p>
            <a:pPr marL="0" indent="0" algn="ctr">
              <a:buNone/>
            </a:pPr>
            <a:r>
              <a:rPr lang="tr-TR" dirty="0" smtClean="0"/>
              <a:t>Kayın </a:t>
            </a:r>
            <a:r>
              <a:rPr lang="tr-TR" dirty="0"/>
              <a:t>ve Göknar gibi </a:t>
            </a:r>
            <a:r>
              <a:rPr lang="tr-TR" dirty="0" smtClean="0"/>
              <a:t>rutubet ihtiyacı fazla olan türler </a:t>
            </a:r>
            <a:r>
              <a:rPr lang="tr-TR" dirty="0"/>
              <a:t>yaz kuraklığının arttığı güney ve alt sınırlarında kururken, iklimsel olarak uygun olan kuzey enlemlere ve yüksek dağlık kesimlere doğru kayma </a:t>
            </a:r>
            <a:r>
              <a:rPr lang="tr-TR" dirty="0" err="1" smtClean="0"/>
              <a:t>gösterecebilir</a:t>
            </a:r>
            <a:r>
              <a:rPr lang="tr-TR" dirty="0" smtClean="0"/>
              <a:t>. </a:t>
            </a:r>
            <a:endParaRPr lang="tr-TR" dirty="0"/>
          </a:p>
          <a:p>
            <a:pPr algn="ctr"/>
            <a:endParaRPr lang="tr-TR" dirty="0"/>
          </a:p>
        </p:txBody>
      </p:sp>
    </p:spTree>
    <p:extLst>
      <p:ext uri="{BB962C8B-B14F-4D97-AF65-F5344CB8AC3E}">
        <p14:creationId xmlns:p14="http://schemas.microsoft.com/office/powerpoint/2010/main" val="19225124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1679" y="1018268"/>
            <a:ext cx="10515600" cy="720725"/>
          </a:xfrm>
        </p:spPr>
        <p:txBody>
          <a:bodyPr>
            <a:normAutofit/>
          </a:bodyPr>
          <a:lstStyle/>
          <a:p>
            <a:pPr algn="ctr"/>
            <a:r>
              <a:rPr lang="tr-TR" b="1" dirty="0"/>
              <a:t>Beklentiler: İğne Yapraklı </a:t>
            </a:r>
            <a:r>
              <a:rPr lang="tr-TR" b="1" dirty="0" smtClean="0"/>
              <a:t>Ormanlar</a:t>
            </a:r>
            <a:endParaRPr lang="tr-TR" dirty="0"/>
          </a:p>
        </p:txBody>
      </p:sp>
      <p:sp>
        <p:nvSpPr>
          <p:cNvPr id="3" name="İçerik Yer Tutucusu 2"/>
          <p:cNvSpPr>
            <a:spLocks noGrp="1"/>
          </p:cNvSpPr>
          <p:nvPr>
            <p:ph idx="1"/>
          </p:nvPr>
        </p:nvSpPr>
        <p:spPr/>
        <p:txBody>
          <a:bodyPr>
            <a:normAutofit/>
          </a:bodyPr>
          <a:lstStyle/>
          <a:p>
            <a:endParaRPr lang="tr-TR" b="1" dirty="0" smtClean="0"/>
          </a:p>
          <a:p>
            <a:pPr marL="0" indent="0" algn="ctr">
              <a:buNone/>
            </a:pPr>
            <a:r>
              <a:rPr lang="tr-TR" dirty="0" smtClean="0"/>
              <a:t>Küresel </a:t>
            </a:r>
            <a:r>
              <a:rPr lang="tr-TR" dirty="0"/>
              <a:t>ortalamanın 2 ila 4 katı hızla ısınan </a:t>
            </a:r>
            <a:r>
              <a:rPr lang="tr-TR" dirty="0" err="1"/>
              <a:t>Boreal</a:t>
            </a:r>
            <a:r>
              <a:rPr lang="tr-TR" dirty="0"/>
              <a:t> kuşakta donmuş </a:t>
            </a:r>
            <a:r>
              <a:rPr lang="tr-TR" dirty="0" smtClean="0"/>
              <a:t>toprağın erimesi</a:t>
            </a:r>
            <a:r>
              <a:rPr lang="tr-TR" dirty="0"/>
              <a:t>, zemin </a:t>
            </a:r>
            <a:r>
              <a:rPr lang="tr-TR" dirty="0" err="1"/>
              <a:t>stabilitesini</a:t>
            </a:r>
            <a:r>
              <a:rPr lang="tr-TR" dirty="0"/>
              <a:t> bozarak ağaçların devrilmesine ve </a:t>
            </a:r>
            <a:r>
              <a:rPr lang="tr-TR" dirty="0" smtClean="0"/>
              <a:t>toprakların bataklığa dönmesine neden olabilir. </a:t>
            </a:r>
            <a:endParaRPr lang="tr-TR" dirty="0"/>
          </a:p>
          <a:p>
            <a:pPr algn="ctr"/>
            <a:endParaRPr lang="tr-TR" b="1" dirty="0" smtClean="0"/>
          </a:p>
          <a:p>
            <a:pPr marL="0" indent="0" algn="ctr">
              <a:buNone/>
            </a:pPr>
            <a:r>
              <a:rPr lang="tr-TR" dirty="0" err="1" smtClean="0"/>
              <a:t>Boreal</a:t>
            </a:r>
            <a:r>
              <a:rPr lang="tr-TR" dirty="0" smtClean="0"/>
              <a:t> </a:t>
            </a:r>
            <a:r>
              <a:rPr lang="tr-TR" dirty="0"/>
              <a:t>orman sınırı kuzeyde tundra alanlarına doğru genişlerken; güney sınırlarında aşırı sıcaklık stresi, kabuk böcekleri ve devasa </a:t>
            </a:r>
            <a:r>
              <a:rPr lang="tr-TR" dirty="0" smtClean="0"/>
              <a:t>yangınlar </a:t>
            </a:r>
            <a:r>
              <a:rPr lang="tr-TR" dirty="0"/>
              <a:t>nedeniyle </a:t>
            </a:r>
            <a:r>
              <a:rPr lang="tr-TR" dirty="0" smtClean="0"/>
              <a:t>kitlesel ölümler  yaşanabilir. </a:t>
            </a:r>
            <a:endParaRPr lang="tr-TR" dirty="0"/>
          </a:p>
          <a:p>
            <a:pPr marL="0" indent="0">
              <a:buNone/>
            </a:pPr>
            <a:endParaRPr lang="tr-TR" dirty="0"/>
          </a:p>
        </p:txBody>
      </p:sp>
    </p:spTree>
    <p:extLst>
      <p:ext uri="{BB962C8B-B14F-4D97-AF65-F5344CB8AC3E}">
        <p14:creationId xmlns:p14="http://schemas.microsoft.com/office/powerpoint/2010/main" val="27199020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Beklentiler: Galeri Ormanları</a:t>
            </a:r>
            <a:endParaRPr lang="tr-TR" dirty="0"/>
          </a:p>
        </p:txBody>
      </p:sp>
      <p:sp>
        <p:nvSpPr>
          <p:cNvPr id="3" name="İçerik Yer Tutucusu 2"/>
          <p:cNvSpPr>
            <a:spLocks noGrp="1"/>
          </p:cNvSpPr>
          <p:nvPr>
            <p:ph idx="1"/>
          </p:nvPr>
        </p:nvSpPr>
        <p:spPr>
          <a:xfrm>
            <a:off x="838200" y="1528445"/>
            <a:ext cx="10515600" cy="4351338"/>
          </a:xfrm>
        </p:spPr>
        <p:txBody>
          <a:bodyPr>
            <a:normAutofit lnSpcReduction="10000"/>
          </a:bodyPr>
          <a:lstStyle/>
          <a:p>
            <a:endParaRPr lang="tr-TR" b="1" dirty="0" smtClean="0"/>
          </a:p>
          <a:p>
            <a:pPr marL="0" indent="0" algn="ctr">
              <a:buNone/>
            </a:pPr>
            <a:r>
              <a:rPr lang="tr-TR" b="1" dirty="0"/>
              <a:t>T</a:t>
            </a:r>
            <a:r>
              <a:rPr lang="tr-TR" b="1" dirty="0" smtClean="0"/>
              <a:t>aban </a:t>
            </a:r>
            <a:r>
              <a:rPr lang="tr-TR" b="1" dirty="0"/>
              <a:t>Suyu </a:t>
            </a:r>
            <a:r>
              <a:rPr lang="tr-TR" b="1" dirty="0" smtClean="0"/>
              <a:t>Çekilmesi</a:t>
            </a:r>
          </a:p>
          <a:p>
            <a:pPr marL="0" indent="0" algn="ctr">
              <a:buNone/>
            </a:pPr>
            <a:r>
              <a:rPr lang="tr-TR" dirty="0" smtClean="0"/>
              <a:t>Çevresindeki </a:t>
            </a:r>
            <a:r>
              <a:rPr lang="tr-TR" dirty="0"/>
              <a:t>yarı kurak veya savan alanlarda artan buharlaşma ve akarsu debilerinin düşmesi, galeri ormanlarının bağımlı olduğu taban suyunu kritik seviyelerin altına </a:t>
            </a:r>
            <a:r>
              <a:rPr lang="tr-TR" dirty="0" smtClean="0"/>
              <a:t>inebilir.</a:t>
            </a:r>
            <a:endParaRPr lang="tr-TR" dirty="0"/>
          </a:p>
          <a:p>
            <a:pPr marL="0" indent="0" algn="ctr">
              <a:buNone/>
            </a:pPr>
            <a:endParaRPr lang="tr-TR" b="1" dirty="0" smtClean="0"/>
          </a:p>
          <a:p>
            <a:pPr marL="0" indent="0" algn="ctr">
              <a:buNone/>
            </a:pPr>
            <a:r>
              <a:rPr lang="tr-TR" b="1" dirty="0" smtClean="0"/>
              <a:t>Biyolojik </a:t>
            </a:r>
            <a:r>
              <a:rPr lang="tr-TR" b="1" dirty="0"/>
              <a:t>Koridor İşlevinin </a:t>
            </a:r>
            <a:r>
              <a:rPr lang="tr-TR" b="1" dirty="0" smtClean="0"/>
              <a:t>Yitirilmesi</a:t>
            </a:r>
          </a:p>
          <a:p>
            <a:pPr marL="0" indent="0" algn="ctr">
              <a:buNone/>
            </a:pPr>
            <a:r>
              <a:rPr lang="tr-TR" dirty="0" smtClean="0"/>
              <a:t>Akarsu </a:t>
            </a:r>
            <a:r>
              <a:rPr lang="tr-TR" dirty="0"/>
              <a:t>hatları boyunca uzanan bu şeritlerin kuruması, yarı kurak bölgelerdeki canlıların su ve besin bulmasını sağlayan ekolojik köprülerin (biyolojik koridor) kopmasına neden </a:t>
            </a:r>
            <a:r>
              <a:rPr lang="tr-TR" dirty="0" smtClean="0"/>
              <a:t>olabilir. </a:t>
            </a:r>
            <a:endParaRPr lang="tr-TR" dirty="0"/>
          </a:p>
          <a:p>
            <a:endParaRPr lang="tr-TR" dirty="0"/>
          </a:p>
        </p:txBody>
      </p:sp>
    </p:spTree>
    <p:extLst>
      <p:ext uri="{BB962C8B-B14F-4D97-AF65-F5344CB8AC3E}">
        <p14:creationId xmlns:p14="http://schemas.microsoft.com/office/powerpoint/2010/main" val="16083426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174172" y="0"/>
            <a:ext cx="12540343" cy="6858000"/>
          </a:xfrm>
          <a:prstGeom prst="rect">
            <a:avLst/>
          </a:prstGeom>
        </p:spPr>
      </p:pic>
    </p:spTree>
    <p:extLst>
      <p:ext uri="{BB962C8B-B14F-4D97-AF65-F5344CB8AC3E}">
        <p14:creationId xmlns:p14="http://schemas.microsoft.com/office/powerpoint/2010/main" val="16150499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smtClean="0"/>
              <a:t>Doğa </a:t>
            </a:r>
            <a:r>
              <a:rPr lang="tr-TR" dirty="0"/>
              <a:t>Temelli </a:t>
            </a:r>
            <a:r>
              <a:rPr lang="tr-TR" dirty="0" smtClean="0"/>
              <a:t>Çözümler</a:t>
            </a:r>
            <a:endParaRPr lang="tr-TR" dirty="0"/>
          </a:p>
        </p:txBody>
      </p:sp>
      <p:sp>
        <p:nvSpPr>
          <p:cNvPr id="3" name="İçerik Yer Tutucusu 2"/>
          <p:cNvSpPr>
            <a:spLocks noGrp="1"/>
          </p:cNvSpPr>
          <p:nvPr>
            <p:ph idx="1"/>
          </p:nvPr>
        </p:nvSpPr>
        <p:spPr>
          <a:xfrm>
            <a:off x="838200" y="1531620"/>
            <a:ext cx="10515600" cy="4645343"/>
          </a:xfrm>
        </p:spPr>
        <p:txBody>
          <a:bodyPr>
            <a:normAutofit/>
          </a:bodyPr>
          <a:lstStyle/>
          <a:p>
            <a:pPr lvl="0"/>
            <a:r>
              <a:rPr lang="tr-TR" b="1" dirty="0" smtClean="0"/>
              <a:t>Tek </a:t>
            </a:r>
            <a:r>
              <a:rPr lang="tr-TR" b="1" dirty="0"/>
              <a:t>türden çoklu –karışık- karma Yapılara Geçmeliyiz. </a:t>
            </a:r>
            <a:r>
              <a:rPr lang="tr-TR" dirty="0"/>
              <a:t>Tek bir türün hakim olduğu, biyolojik çeşitliliği az meşcereler risklere karşı aşırı hassastır. Farklı kök derinliklerine, farklı su ve ışık isteklerine sahip türleri bir araya getirerek karışık ormanlar tesis etmek, ekosistemin toplam direncini katlayarak artıracaktır.</a:t>
            </a:r>
          </a:p>
          <a:p>
            <a:pPr lvl="0"/>
            <a:r>
              <a:rPr lang="tr-TR" b="1" dirty="0"/>
              <a:t>İklim değişimi ile birlikte orman alanlarında olabilecek göç olaylarına orijinleri  yöneterek destek vermeliyiz:</a:t>
            </a:r>
            <a:r>
              <a:rPr lang="tr-TR" dirty="0"/>
              <a:t> İklim kuşakları kuzeye ve yukarı kayarken, tohumların doğal yayılım hızı bu değişime yetişemiyor. </a:t>
            </a:r>
            <a:r>
              <a:rPr lang="tr-TR" b="1" dirty="0"/>
              <a:t>Kuraklığa ve yüksek sıcaklığa dayanıklı lokal orijinli fidanların </a:t>
            </a:r>
            <a:r>
              <a:rPr lang="tr-TR" dirty="0"/>
              <a:t>doğru alanlara nakledilmesi, yani "destekli göç" uygulamaları silvikültürel planlarımızın parçası olmalıdır</a:t>
            </a:r>
            <a:r>
              <a:rPr lang="tr-TR" dirty="0" smtClean="0"/>
              <a:t>.</a:t>
            </a:r>
            <a:endParaRPr lang="tr-TR" dirty="0"/>
          </a:p>
        </p:txBody>
      </p:sp>
    </p:spTree>
    <p:extLst>
      <p:ext uri="{BB962C8B-B14F-4D97-AF65-F5344CB8AC3E}">
        <p14:creationId xmlns:p14="http://schemas.microsoft.com/office/powerpoint/2010/main" val="36183379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Doğa Temelli Çözümler</a:t>
            </a:r>
          </a:p>
        </p:txBody>
      </p:sp>
      <p:sp>
        <p:nvSpPr>
          <p:cNvPr id="3" name="İçerik Yer Tutucusu 2"/>
          <p:cNvSpPr>
            <a:spLocks noGrp="1"/>
          </p:cNvSpPr>
          <p:nvPr>
            <p:ph idx="1"/>
          </p:nvPr>
        </p:nvSpPr>
        <p:spPr/>
        <p:txBody>
          <a:bodyPr/>
          <a:lstStyle/>
          <a:p>
            <a:pPr lvl="0"/>
            <a:r>
              <a:rPr lang="tr-TR" b="1" dirty="0"/>
              <a:t>Yangına Dirençli ormanlar tasarlamalıyız. </a:t>
            </a:r>
            <a:r>
              <a:rPr lang="tr-TR" dirty="0"/>
              <a:t>Orman alanlarını devasa homojen kütleler halinde değil; yangının ilerlemesini yavaşlatacak geniş yapraklı türlerden oluşan biyolojik bariyerlerle, şeritlerle ve mozaik peyzaj dokularıyla yönetmeliyiz.</a:t>
            </a:r>
          </a:p>
          <a:p>
            <a:pPr lvl="0"/>
            <a:r>
              <a:rPr lang="tr-TR" b="1" dirty="0"/>
              <a:t>Orman ekosistemlerindeki </a:t>
            </a:r>
            <a:r>
              <a:rPr lang="tr-TR" b="1" dirty="0" err="1"/>
              <a:t>mikroiklimi</a:t>
            </a:r>
            <a:r>
              <a:rPr lang="tr-TR" b="1" dirty="0"/>
              <a:t> ve toprağı korumak zorundayız </a:t>
            </a:r>
            <a:r>
              <a:rPr lang="tr-TR" dirty="0"/>
              <a:t> Orman tabanındaki ölü odun miktarını ve örtüyü doğru yöneterek, toprağın su tutma kapasitesini ve mikorizal faaliyetleri desteklemeliyiz. Ormanın kendi "iklim kubbesini" korumak, altındaki binlerce canlı türünün sığınağını korumak demektir.</a:t>
            </a:r>
          </a:p>
          <a:p>
            <a:endParaRPr lang="tr-TR" dirty="0"/>
          </a:p>
        </p:txBody>
      </p:sp>
    </p:spTree>
    <p:extLst>
      <p:ext uri="{BB962C8B-B14F-4D97-AF65-F5344CB8AC3E}">
        <p14:creationId xmlns:p14="http://schemas.microsoft.com/office/powerpoint/2010/main" val="36174545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3"/>
          <p:cNvPicPr>
            <a:picLocks noGrp="1" noChangeAspect="1"/>
          </p:cNvPicPr>
          <p:nvPr>
            <p:ph idx="1"/>
          </p:nvPr>
        </p:nvPicPr>
        <p:blipFill>
          <a:blip r:embed="rId3"/>
          <a:stretch>
            <a:fillRect/>
          </a:stretch>
        </p:blipFill>
        <p:spPr>
          <a:xfrm>
            <a:off x="456349" y="370702"/>
            <a:ext cx="11312070" cy="6190735"/>
          </a:xfrm>
          <a:prstGeom prst="rect">
            <a:avLst/>
          </a:prstGeom>
        </p:spPr>
      </p:pic>
      <p:sp>
        <p:nvSpPr>
          <p:cNvPr id="4" name="Dikdörtgen 3"/>
          <p:cNvSpPr/>
          <p:nvPr/>
        </p:nvSpPr>
        <p:spPr>
          <a:xfrm>
            <a:off x="649270" y="2727305"/>
            <a:ext cx="6412230" cy="3416320"/>
          </a:xfrm>
          <a:prstGeom prst="rect">
            <a:avLst/>
          </a:prstGeom>
        </p:spPr>
        <p:txBody>
          <a:bodyPr wrap="square">
            <a:spAutoFit/>
          </a:bodyPr>
          <a:lstStyle/>
          <a:p>
            <a:r>
              <a:rPr lang="tr-TR" sz="3600" i="1" dirty="0">
                <a:solidFill>
                  <a:schemeClr val="bg1"/>
                </a:solidFill>
                <a:latin typeface="Georgia" panose="02040502050405020303" pitchFamily="18" charset="0"/>
              </a:rPr>
              <a:t>Değişen bir iklimde ormanlarımızı yalnız bırakamayız; doğayla yarışan değil, doğayı taklit eden çözümlerle geleceğe nefes </a:t>
            </a:r>
            <a:r>
              <a:rPr lang="tr-TR" sz="3600" i="1" dirty="0" smtClean="0">
                <a:solidFill>
                  <a:schemeClr val="bg1"/>
                </a:solidFill>
                <a:latin typeface="Georgia" panose="02040502050405020303" pitchFamily="18" charset="0"/>
              </a:rPr>
              <a:t>olmalıyız</a:t>
            </a:r>
            <a:r>
              <a:rPr lang="tr-TR" sz="3600" dirty="0" smtClean="0">
                <a:solidFill>
                  <a:schemeClr val="bg1"/>
                </a:solidFill>
                <a:latin typeface="Georgia" panose="02040502050405020303" pitchFamily="18" charset="0"/>
              </a:rPr>
              <a:t>."</a:t>
            </a:r>
            <a:endParaRPr lang="tr-TR" sz="3600" dirty="0">
              <a:solidFill>
                <a:schemeClr val="bg1"/>
              </a:solidFill>
              <a:latin typeface="Georgia" panose="02040502050405020303" pitchFamily="18" charset="0"/>
            </a:endParaRPr>
          </a:p>
        </p:txBody>
      </p:sp>
      <p:sp>
        <p:nvSpPr>
          <p:cNvPr id="5" name="Metin kutusu 4"/>
          <p:cNvSpPr txBox="1"/>
          <p:nvPr/>
        </p:nvSpPr>
        <p:spPr>
          <a:xfrm>
            <a:off x="6112384" y="671841"/>
            <a:ext cx="5520690" cy="584775"/>
          </a:xfrm>
          <a:prstGeom prst="rect">
            <a:avLst/>
          </a:prstGeom>
          <a:noFill/>
        </p:spPr>
        <p:txBody>
          <a:bodyPr wrap="square" rtlCol="0">
            <a:spAutoFit/>
          </a:bodyPr>
          <a:lstStyle/>
          <a:p>
            <a:r>
              <a:rPr lang="tr-TR" sz="3200" b="1" dirty="0" smtClean="0"/>
              <a:t>SABRINIZ İÇİN TEŞEKKÜRLER </a:t>
            </a:r>
            <a:endParaRPr lang="tr-TR" sz="3200" b="1" dirty="0"/>
          </a:p>
        </p:txBody>
      </p:sp>
    </p:spTree>
    <p:extLst>
      <p:ext uri="{BB962C8B-B14F-4D97-AF65-F5344CB8AC3E}">
        <p14:creationId xmlns:p14="http://schemas.microsoft.com/office/powerpoint/2010/main" val="1564456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978</TotalTime>
  <Words>1875</Words>
  <Application>Microsoft Office PowerPoint</Application>
  <PresentationFormat>Geniş ekran</PresentationFormat>
  <Paragraphs>203</Paragraphs>
  <Slides>54</Slides>
  <Notes>44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54</vt:i4>
      </vt:variant>
    </vt:vector>
  </HeadingPairs>
  <TitlesOfParts>
    <vt:vector size="59" baseType="lpstr">
      <vt:lpstr>Arial</vt:lpstr>
      <vt:lpstr>Calibri</vt:lpstr>
      <vt:lpstr>Calibri Light</vt:lpstr>
      <vt:lpstr>Georgia</vt:lpstr>
      <vt:lpstr>Office Teması</vt:lpstr>
      <vt:lpstr>İklim Değişikliğinin Orman Ekosistemleri Üzerine Etkileri </vt:lpstr>
      <vt:lpstr>Biyomlar </vt:lpstr>
      <vt:lpstr>PowerPoint Sunusu</vt:lpstr>
      <vt:lpstr>Tropik Yağmur Ormanları </vt:lpstr>
      <vt:lpstr>Tropik Yağmur Ormanları </vt:lpstr>
      <vt:lpstr>PowerPoint Sunusu</vt:lpstr>
      <vt:lpstr>Tropik Yağmur Ormanları </vt:lpstr>
      <vt:lpstr>Mangrov Ormanları</vt:lpstr>
      <vt:lpstr>Tropikal İğne Yapraklı Ormanlar</vt:lpstr>
      <vt:lpstr>Bambu Ormanları </vt:lpstr>
      <vt:lpstr>Bambu Ormanları </vt:lpstr>
      <vt:lpstr>Muson Ormanlar</vt:lpstr>
      <vt:lpstr>Muson Ormanları </vt:lpstr>
      <vt:lpstr>Sert Yapraklı Ormanları </vt:lpstr>
      <vt:lpstr>Sert Yapraklı Ormanlar </vt:lpstr>
      <vt:lpstr>Maki-Garik</vt:lpstr>
      <vt:lpstr>PowerPoint Sunusu</vt:lpstr>
      <vt:lpstr>PowerPoint Sunusu</vt:lpstr>
      <vt:lpstr>PowerPoint Sunusu</vt:lpstr>
      <vt:lpstr>PowerPoint Sunusu</vt:lpstr>
      <vt:lpstr>PowerPoint Sunusu</vt:lpstr>
      <vt:lpstr>Galeri Ormanları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İklim Değişiminin Ormanlar üzerindeki Göstergeleri </vt:lpstr>
      <vt:lpstr>PowerPoint Sunusu</vt:lpstr>
      <vt:lpstr>PowerPoint Sunusu</vt:lpstr>
      <vt:lpstr>PowerPoint Sunusu</vt:lpstr>
      <vt:lpstr>PowerPoint Sunusu</vt:lpstr>
      <vt:lpstr>PowerPoint Sunusu</vt:lpstr>
      <vt:lpstr>PowerPoint Sunusu</vt:lpstr>
      <vt:lpstr>PowerPoint Sunusu</vt:lpstr>
      <vt:lpstr>Beklentiler: Tropik Yağmur Ormanları</vt:lpstr>
      <vt:lpstr>Beklentiler: Mangrov Ormanları</vt:lpstr>
      <vt:lpstr>Beklentiler: Tropik İğne Yapraklı Ormanlar</vt:lpstr>
      <vt:lpstr>Beklentiler: Bambu Ormanları</vt:lpstr>
      <vt:lpstr>Beklentiler:  Kış Ormanları (Muson / Yağmur-Yeşili Ormanlar) </vt:lpstr>
      <vt:lpstr>Beklentiler: Sert Yapraklı Ormanlar</vt:lpstr>
      <vt:lpstr>Beklentiler: Geniş Yapraklı Ormanlar</vt:lpstr>
      <vt:lpstr>Beklentiler: İğne Yapraklı Ormanlar</vt:lpstr>
      <vt:lpstr>Beklentiler: Galeri Ormanları</vt:lpstr>
      <vt:lpstr>PowerPoint Sunusu</vt:lpstr>
      <vt:lpstr>Doğa Temelli Çözümler</vt:lpstr>
      <vt:lpstr>Doğa Temelli Çözümler</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101</cp:revision>
  <dcterms:created xsi:type="dcterms:W3CDTF">2026-10-09T19:13:21Z</dcterms:created>
  <dcterms:modified xsi:type="dcterms:W3CDTF">2026-10-28T12:23:24Z</dcterms:modified>
</cp:coreProperties>
</file>